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9"/>
  </p:notesMasterIdLst>
  <p:handoutMasterIdLst>
    <p:handoutMasterId r:id="rId50"/>
  </p:handoutMasterIdLst>
  <p:sldIdLst>
    <p:sldId id="256" r:id="rId2"/>
    <p:sldId id="311" r:id="rId3"/>
    <p:sldId id="258" r:id="rId4"/>
    <p:sldId id="313" r:id="rId5"/>
    <p:sldId id="282" r:id="rId6"/>
    <p:sldId id="259" r:id="rId7"/>
    <p:sldId id="280" r:id="rId8"/>
    <p:sldId id="260" r:id="rId9"/>
    <p:sldId id="261" r:id="rId10"/>
    <p:sldId id="262" r:id="rId11"/>
    <p:sldId id="283" r:id="rId12"/>
    <p:sldId id="264" r:id="rId13"/>
    <p:sldId id="308" r:id="rId14"/>
    <p:sldId id="309" r:id="rId15"/>
    <p:sldId id="320" r:id="rId16"/>
    <p:sldId id="315" r:id="rId17"/>
    <p:sldId id="266" r:id="rId18"/>
    <p:sldId id="310" r:id="rId19"/>
    <p:sldId id="284" r:id="rId20"/>
    <p:sldId id="285" r:id="rId21"/>
    <p:sldId id="269" r:id="rId22"/>
    <p:sldId id="316" r:id="rId23"/>
    <p:sldId id="317" r:id="rId24"/>
    <p:sldId id="318" r:id="rId25"/>
    <p:sldId id="319" r:id="rId26"/>
    <p:sldId id="270" r:id="rId27"/>
    <p:sldId id="288" r:id="rId28"/>
    <p:sldId id="289" r:id="rId29"/>
    <p:sldId id="271" r:id="rId30"/>
    <p:sldId id="290" r:id="rId31"/>
    <p:sldId id="291" r:id="rId32"/>
    <p:sldId id="272" r:id="rId33"/>
    <p:sldId id="293" r:id="rId34"/>
    <p:sldId id="292" r:id="rId35"/>
    <p:sldId id="297" r:id="rId36"/>
    <p:sldId id="299" r:id="rId37"/>
    <p:sldId id="298" r:id="rId38"/>
    <p:sldId id="276" r:id="rId39"/>
    <p:sldId id="300" r:id="rId40"/>
    <p:sldId id="301" r:id="rId41"/>
    <p:sldId id="302" r:id="rId42"/>
    <p:sldId id="303" r:id="rId43"/>
    <p:sldId id="304" r:id="rId44"/>
    <p:sldId id="277" r:id="rId45"/>
    <p:sldId id="306" r:id="rId46"/>
    <p:sldId id="307" r:id="rId47"/>
    <p:sldId id="279" r:id="rId4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85" autoAdjust="0"/>
    <p:restoredTop sz="94660"/>
  </p:normalViewPr>
  <p:slideViewPr>
    <p:cSldViewPr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82DF3-50F9-47C0-82B7-553383450B4F}" type="datetimeFigureOut">
              <a:rPr lang="pl-PL" smtClean="0"/>
              <a:pPr/>
              <a:t>2016-12-28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61DA3-001D-48D7-829D-BADBE840CA8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7706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7C27A3-0830-4151-9BB4-9552A75F75D3}" type="datetimeFigureOut">
              <a:rPr lang="pl-PL" smtClean="0"/>
              <a:pPr/>
              <a:t>2016-12-28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59B2E-9172-4CC3-A026-306A219BF23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590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3923928" y="6492875"/>
            <a:ext cx="477416" cy="365125"/>
          </a:xfrm>
        </p:spPr>
        <p:txBody>
          <a:bodyPr/>
          <a:lstStyle/>
          <a:p>
            <a:fld id="{085FF58F-4DA6-45D7-A2FC-0C597AEBEEF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6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4355976" y="6453336"/>
            <a:ext cx="4423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FF58F-4DA6-45D7-A2FC-0C597AEBEEFF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Obraz 6" descr="ulc-logo2015r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2483769" y="116633"/>
            <a:ext cx="4464495" cy="574006"/>
          </a:xfrm>
          <a:prstGeom prst="rect">
            <a:avLst/>
          </a:prstGeom>
        </p:spPr>
      </p:pic>
      <p:pic>
        <p:nvPicPr>
          <p:cNvPr id="8" name="Obraz 7" descr="FE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6120172"/>
            <a:ext cx="1475656" cy="737828"/>
          </a:xfrm>
          <a:prstGeom prst="rect">
            <a:avLst/>
          </a:prstGeom>
        </p:spPr>
      </p:pic>
      <p:pic>
        <p:nvPicPr>
          <p:cNvPr id="9" name="Obraz 8" descr="UE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6867896" y="6093296"/>
            <a:ext cx="2276103" cy="76470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87463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pl-PL" b="1" dirty="0">
                <a:solidFill>
                  <a:schemeClr val="tx2"/>
                </a:solidFill>
              </a:rPr>
              <a:t>Doskonalenie i rozbudowa Zintegrowanego Systemu </a:t>
            </a:r>
            <a:r>
              <a:rPr lang="pl-PL" b="1" dirty="0" smtClean="0">
                <a:solidFill>
                  <a:schemeClr val="tx2"/>
                </a:solidFill>
              </a:rPr>
              <a:t>Informatycznego</a:t>
            </a:r>
            <a:br>
              <a:rPr lang="pl-PL" b="1" dirty="0" smtClean="0">
                <a:solidFill>
                  <a:schemeClr val="tx2"/>
                </a:solidFill>
              </a:rPr>
            </a:br>
            <a:r>
              <a:rPr lang="pl-PL" b="1" dirty="0" smtClean="0">
                <a:solidFill>
                  <a:schemeClr val="tx2"/>
                </a:solidFill>
              </a:rPr>
              <a:t>Urzędu Lotnictwa Cywilnego</a:t>
            </a:r>
            <a:endParaRPr lang="pl-PL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43608" y="1268760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Cele pośrednie Projektu</a:t>
            </a:r>
            <a:endParaRPr lang="pl-PL" sz="32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827584" y="2060848"/>
            <a:ext cx="820570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Poprzez rozbudowę Systemu ZSI stworzenie platformy umożliwiającej udostępnianie</a:t>
            </a:r>
          </a:p>
          <a:p>
            <a:r>
              <a:rPr lang="pl-PL" dirty="0" smtClean="0"/>
              <a:t>całego pakietu  E-Usług takich jak:</a:t>
            </a:r>
          </a:p>
          <a:p>
            <a:endParaRPr lang="pl-PL" dirty="0"/>
          </a:p>
          <a:p>
            <a:pPr lvl="1">
              <a:buFont typeface="Arial" pitchFamily="34" charset="0"/>
              <a:buChar char="•"/>
            </a:pPr>
            <a:r>
              <a:rPr lang="pl-PL" dirty="0" smtClean="0"/>
              <a:t>Stworzenie elektronicznej platformy wymiany informacji dla Służb Ratownictwa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 lvl="1">
              <a:buFont typeface="Arial" pitchFamily="34" charset="0"/>
              <a:buChar char="•"/>
            </a:pPr>
            <a:r>
              <a:rPr lang="pl-PL" dirty="0" smtClean="0"/>
              <a:t>Komunikacja Klientów  z Urzędem w formie elektronicznej o poziomie usług </a:t>
            </a:r>
          </a:p>
          <a:p>
            <a:r>
              <a:rPr lang="pl-PL" dirty="0"/>
              <a:t> </a:t>
            </a:r>
            <a:r>
              <a:rPr lang="pl-PL" dirty="0" smtClean="0"/>
              <a:t>          w stopniu dojrzałości co najmniej 3 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 lvl="1">
              <a:buFont typeface="Arial" pitchFamily="34" charset="0"/>
              <a:buChar char="•"/>
            </a:pPr>
            <a:r>
              <a:rPr lang="pl-PL" dirty="0" smtClean="0"/>
              <a:t>Stworzenie interfejsów udostępniania danych publicznych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 lvl="1">
              <a:buFont typeface="Arial" pitchFamily="34" charset="0"/>
              <a:buChar char="•"/>
            </a:pPr>
            <a:r>
              <a:rPr lang="pl-PL" dirty="0" smtClean="0"/>
              <a:t>Skrócenie czasu realizacji spraw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971600" y="1268760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 smtClean="0"/>
              <a:t>Ostateczni Odbiorcy wdrożenia projektu</a:t>
            </a:r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755576" y="1988840"/>
            <a:ext cx="771005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pl-PL" dirty="0"/>
              <a:t>Pasażerowie </a:t>
            </a:r>
            <a:r>
              <a:rPr lang="pl-PL" dirty="0" smtClean="0"/>
              <a:t>linii lotniczych ok. </a:t>
            </a:r>
            <a:r>
              <a:rPr lang="pl-PL" dirty="0"/>
              <a:t>30 mln osób </a:t>
            </a:r>
            <a:r>
              <a:rPr lang="pl-PL" dirty="0" smtClean="0"/>
              <a:t>rocznie.</a:t>
            </a:r>
          </a:p>
          <a:p>
            <a:pPr lvl="0">
              <a:buFont typeface="Arial" pitchFamily="34" charset="0"/>
              <a:buChar char="•"/>
            </a:pPr>
            <a:endParaRPr lang="pl-PL" dirty="0"/>
          </a:p>
          <a:p>
            <a:pPr lvl="0">
              <a:buFont typeface="Arial" pitchFamily="34" charset="0"/>
              <a:buChar char="•"/>
            </a:pPr>
            <a:r>
              <a:rPr lang="pl-PL" dirty="0"/>
              <a:t>Personel lotniczy ok. 40 tyś </a:t>
            </a:r>
            <a:r>
              <a:rPr lang="pl-PL" dirty="0" smtClean="0"/>
              <a:t>osób.</a:t>
            </a:r>
          </a:p>
          <a:p>
            <a:pPr lvl="0">
              <a:buFont typeface="Arial" pitchFamily="34" charset="0"/>
              <a:buChar char="•"/>
            </a:pPr>
            <a:endParaRPr lang="pl-PL" dirty="0"/>
          </a:p>
          <a:p>
            <a:pPr lvl="0">
              <a:buFont typeface="Arial" pitchFamily="34" charset="0"/>
              <a:buChar char="•"/>
            </a:pPr>
            <a:r>
              <a:rPr lang="pl-PL" dirty="0"/>
              <a:t>przedsiębiorcy prowadzący działalność w sektorze lotniczym </a:t>
            </a:r>
            <a:r>
              <a:rPr lang="pl-PL" dirty="0" smtClean="0"/>
              <a:t>ok 600 podmiotów</a:t>
            </a:r>
          </a:p>
          <a:p>
            <a:pPr lvl="0"/>
            <a:r>
              <a:rPr lang="pl-PL" dirty="0" smtClean="0"/>
              <a:t>  takich jak:</a:t>
            </a:r>
          </a:p>
          <a:p>
            <a:pPr lvl="1">
              <a:buFont typeface="Wingdings" pitchFamily="2" charset="2"/>
              <a:buChar char="§"/>
            </a:pPr>
            <a:r>
              <a:rPr lang="pl-PL" dirty="0" smtClean="0"/>
              <a:t>porty </a:t>
            </a:r>
            <a:r>
              <a:rPr lang="pl-PL" dirty="0"/>
              <a:t>lotnicze, </a:t>
            </a:r>
            <a:endParaRPr lang="pl-PL" dirty="0" smtClean="0"/>
          </a:p>
          <a:p>
            <a:pPr lvl="1">
              <a:buFont typeface="Wingdings" pitchFamily="2" charset="2"/>
              <a:buChar char="§"/>
            </a:pPr>
            <a:r>
              <a:rPr lang="pl-PL" dirty="0" smtClean="0"/>
              <a:t>przewoźnicy </a:t>
            </a:r>
            <a:r>
              <a:rPr lang="pl-PL" dirty="0"/>
              <a:t>lotniczy, </a:t>
            </a:r>
            <a:endParaRPr lang="pl-PL" dirty="0" smtClean="0"/>
          </a:p>
          <a:p>
            <a:pPr lvl="1">
              <a:buFont typeface="Wingdings" pitchFamily="2" charset="2"/>
              <a:buChar char="§"/>
            </a:pPr>
            <a:r>
              <a:rPr lang="pl-PL" dirty="0" smtClean="0"/>
              <a:t>ośrodki </a:t>
            </a:r>
            <a:r>
              <a:rPr lang="pl-PL" dirty="0"/>
              <a:t>szkolenia lotniczego, </a:t>
            </a:r>
            <a:endParaRPr lang="pl-PL" dirty="0" smtClean="0"/>
          </a:p>
          <a:p>
            <a:pPr lvl="1">
              <a:buFont typeface="Wingdings" pitchFamily="2" charset="2"/>
              <a:buChar char="§"/>
            </a:pPr>
            <a:r>
              <a:rPr lang="pl-PL" dirty="0" smtClean="0"/>
              <a:t>aerokluby</a:t>
            </a:r>
            <a:r>
              <a:rPr lang="pl-PL" dirty="0"/>
              <a:t>, </a:t>
            </a:r>
            <a:endParaRPr lang="pl-PL" dirty="0" smtClean="0"/>
          </a:p>
          <a:p>
            <a:pPr lvl="1">
              <a:buFont typeface="Wingdings" pitchFamily="2" charset="2"/>
              <a:buChar char="§"/>
            </a:pPr>
            <a:r>
              <a:rPr lang="pl-PL" dirty="0" smtClean="0"/>
              <a:t>firmy </a:t>
            </a:r>
            <a:r>
              <a:rPr lang="pl-PL" dirty="0"/>
              <a:t>i organizacje projektujące i produkujące sprzęt </a:t>
            </a:r>
            <a:r>
              <a:rPr lang="pl-PL" dirty="0" smtClean="0"/>
              <a:t>lotniczy.</a:t>
            </a:r>
            <a:endParaRPr lang="pl-PL" dirty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43608" y="1268760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Oczekiwane efekty wdrożenia</a:t>
            </a:r>
            <a:endParaRPr lang="pl-PL" sz="32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395536" y="1844824"/>
            <a:ext cx="8650125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dirty="0"/>
              <a:t>Stworzenie nowoczesnych, efektywnych i adekwatnych do społecznego zapotrzebowania </a:t>
            </a:r>
            <a:endParaRPr lang="pl-PL" dirty="0" smtClean="0"/>
          </a:p>
          <a:p>
            <a:r>
              <a:rPr lang="pl-PL" dirty="0" smtClean="0"/>
              <a:t>  narzędzi </a:t>
            </a:r>
            <a:r>
              <a:rPr lang="pl-PL" dirty="0"/>
              <a:t>informatycznych wspomagających funkcjonowanie ULC </a:t>
            </a:r>
            <a:endParaRPr lang="pl-PL" dirty="0" smtClean="0"/>
          </a:p>
          <a:p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/>
              <a:t>Budowa rejestrów </a:t>
            </a:r>
            <a:r>
              <a:rPr lang="pl-PL" dirty="0" smtClean="0"/>
              <a:t>publicznych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/>
              <a:t>U</a:t>
            </a:r>
            <a:r>
              <a:rPr lang="pl-PL" dirty="0" smtClean="0"/>
              <a:t>dostępnianie e-usług</a:t>
            </a:r>
            <a:endParaRPr lang="pl-PL" dirty="0"/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/>
              <a:t>W</a:t>
            </a:r>
            <a:r>
              <a:rPr lang="pl-PL" dirty="0" smtClean="0"/>
              <a:t>drożenie </a:t>
            </a:r>
            <a:r>
              <a:rPr lang="pl-PL" dirty="0"/>
              <a:t>dokumentów </a:t>
            </a:r>
            <a:r>
              <a:rPr lang="pl-PL" dirty="0" smtClean="0"/>
              <a:t>elektronicznych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/>
              <a:t>W</a:t>
            </a:r>
            <a:r>
              <a:rPr lang="pl-PL" dirty="0" smtClean="0"/>
              <a:t>zrost konkurencyjności oraz lepsze </a:t>
            </a:r>
            <a:r>
              <a:rPr lang="pl-PL" dirty="0"/>
              <a:t>warunki funkcjonowania podmiotów gospodarczych </a:t>
            </a:r>
            <a:endParaRPr lang="pl-PL" dirty="0" smtClean="0"/>
          </a:p>
          <a:p>
            <a:r>
              <a:rPr lang="pl-PL" dirty="0" smtClean="0"/>
              <a:t>  w </a:t>
            </a:r>
            <a:r>
              <a:rPr lang="pl-PL" dirty="0"/>
              <a:t>branży lotnictwa </a:t>
            </a:r>
            <a:r>
              <a:rPr lang="pl-PL" dirty="0" smtClean="0"/>
              <a:t>cywilnego</a:t>
            </a:r>
            <a:endParaRPr lang="pl-PL" dirty="0"/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Zapewnienie sprawnej komunikacji </a:t>
            </a:r>
            <a:r>
              <a:rPr lang="pl-PL" dirty="0"/>
              <a:t>i </a:t>
            </a:r>
            <a:r>
              <a:rPr lang="pl-PL" dirty="0" smtClean="0"/>
              <a:t>wymiany </a:t>
            </a:r>
            <a:r>
              <a:rPr lang="pl-PL" dirty="0"/>
              <a:t>informacji pomiędzy podmiotami </a:t>
            </a:r>
            <a:endParaRPr lang="pl-PL" dirty="0" smtClean="0"/>
          </a:p>
          <a:p>
            <a:r>
              <a:rPr lang="pl-PL" dirty="0" smtClean="0"/>
              <a:t>  gospodarczymi  funkcjonującymi w szeroko pojętym sektorze lotniczym a ULC 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43608" y="1268760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Oczekiwane efekty wdrożenia</a:t>
            </a:r>
            <a:endParaRPr lang="pl-PL" sz="32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2070927" y="2492896"/>
            <a:ext cx="457009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dirty="0" smtClean="0"/>
              <a:t>Umożliwienie </a:t>
            </a:r>
            <a:r>
              <a:rPr lang="pl-PL" dirty="0"/>
              <a:t>i uproszczenie wymiany danych </a:t>
            </a:r>
            <a:endParaRPr lang="pl-PL" dirty="0" smtClean="0"/>
          </a:p>
          <a:p>
            <a:r>
              <a:rPr lang="pl-PL" dirty="0"/>
              <a:t> </a:t>
            </a:r>
            <a:r>
              <a:rPr lang="pl-PL" dirty="0" smtClean="0"/>
              <a:t> z </a:t>
            </a:r>
            <a:r>
              <a:rPr lang="pl-PL" dirty="0"/>
              <a:t>rejestrów publicznych w zasobach </a:t>
            </a:r>
            <a:r>
              <a:rPr lang="pl-PL" dirty="0" smtClean="0"/>
              <a:t>ULC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/>
              <a:t>Skrócenie czasu załatwiania </a:t>
            </a:r>
            <a:r>
              <a:rPr lang="pl-PL" dirty="0" smtClean="0"/>
              <a:t>spraw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/>
              <a:t>U</a:t>
            </a:r>
            <a:r>
              <a:rPr lang="pl-PL" dirty="0" smtClean="0"/>
              <a:t>proszczenie obsługi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Dostępność </a:t>
            </a:r>
            <a:r>
              <a:rPr lang="pl-PL" dirty="0"/>
              <a:t>informacji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907704" y="922901"/>
            <a:ext cx="4764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200" dirty="0"/>
              <a:t>W</a:t>
            </a:r>
            <a:r>
              <a:rPr lang="pl-PL" sz="3200" dirty="0" smtClean="0"/>
              <a:t>skaźniki efektów projektu</a:t>
            </a:r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755576" y="1732552"/>
            <a:ext cx="85689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Ilość obszarów działalności ULC objętych systemem </a:t>
            </a:r>
            <a:r>
              <a:rPr lang="pl-PL" dirty="0" smtClean="0"/>
              <a:t>ZSI-ULC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Procentowy </a:t>
            </a:r>
            <a:r>
              <a:rPr lang="pl-PL" dirty="0"/>
              <a:t>udział spraw realizowanych za pomocą systemu ZSI-ULC </a:t>
            </a:r>
            <a:endParaRPr lang="pl-PL" dirty="0" smtClean="0"/>
          </a:p>
          <a:p>
            <a:r>
              <a:rPr lang="pl-PL" dirty="0"/>
              <a:t> </a:t>
            </a:r>
            <a:r>
              <a:rPr lang="pl-PL" dirty="0" smtClean="0"/>
              <a:t>     w </a:t>
            </a:r>
            <a:r>
              <a:rPr lang="pl-PL" dirty="0"/>
              <a:t>ogólnej liczbie realizowanych spraw</a:t>
            </a:r>
            <a:r>
              <a:rPr lang="pl-PL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Liczba jednostek sektora publicznego korzystających z utworzonych aplikacji i usług teleinformatycznych udostępnianych przez ULC</a:t>
            </a:r>
            <a:r>
              <a:rPr lang="pl-PL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Liczba </a:t>
            </a:r>
            <a:r>
              <a:rPr lang="pl-PL" dirty="0"/>
              <a:t>udostępnionych rejestrów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Liczba obywateli korzystających z udostępnionych rejestrów publicznych i e-usług</a:t>
            </a:r>
            <a:r>
              <a:rPr lang="pl-PL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Średni czas </a:t>
            </a:r>
            <a:r>
              <a:rPr lang="pl-PL" dirty="0"/>
              <a:t>realizacji spraw</a:t>
            </a:r>
          </a:p>
        </p:txBody>
      </p:sp>
    </p:spTree>
    <p:extLst>
      <p:ext uri="{BB962C8B-B14F-4D97-AF65-F5344CB8AC3E}">
        <p14:creationId xmlns:p14="http://schemas.microsoft.com/office/powerpoint/2010/main" val="267307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954299" y="836712"/>
            <a:ext cx="7275261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/>
              <a:t>N</a:t>
            </a:r>
            <a:r>
              <a:rPr lang="pl-PL" dirty="0" smtClean="0"/>
              <a:t>akreślone </a:t>
            </a:r>
            <a:r>
              <a:rPr lang="pl-PL" dirty="0"/>
              <a:t>cele </a:t>
            </a:r>
            <a:r>
              <a:rPr lang="pl-PL" dirty="0" smtClean="0"/>
              <a:t>oraz oczekiwane efekty wdrożenia</a:t>
            </a:r>
          </a:p>
          <a:p>
            <a:pPr algn="ctr"/>
            <a:r>
              <a:rPr lang="pl-PL" dirty="0" smtClean="0"/>
              <a:t>są </a:t>
            </a:r>
            <a:r>
              <a:rPr lang="pl-PL" dirty="0"/>
              <a:t>zgodne z celami </a:t>
            </a:r>
            <a:endParaRPr lang="pl-PL" dirty="0" smtClean="0"/>
          </a:p>
          <a:p>
            <a:pPr algn="ctr"/>
            <a:r>
              <a:rPr lang="pl-PL" sz="2800" dirty="0" smtClean="0"/>
              <a:t>Programu </a:t>
            </a:r>
            <a:r>
              <a:rPr lang="pl-PL" sz="2800" dirty="0"/>
              <a:t>Operacyjnego Polska Cyfrowa </a:t>
            </a:r>
            <a:br>
              <a:rPr lang="pl-PL" sz="2800" dirty="0"/>
            </a:br>
            <a:r>
              <a:rPr lang="pl-PL" sz="2800" dirty="0"/>
              <a:t>Oś II Priorytetowa E-administracja i otwarty </a:t>
            </a:r>
            <a:r>
              <a:rPr lang="pl-PL" sz="2800" dirty="0" smtClean="0"/>
              <a:t>rząd</a:t>
            </a:r>
            <a:r>
              <a:rPr lang="pl-PL" dirty="0" smtClean="0"/>
              <a:t>.</a:t>
            </a:r>
          </a:p>
          <a:p>
            <a:pPr algn="ctr"/>
            <a:r>
              <a:rPr lang="pl-PL" dirty="0" smtClean="0"/>
              <a:t>w </a:t>
            </a:r>
            <a:r>
              <a:rPr lang="pl-PL" dirty="0"/>
              <a:t>szczególności z działaniami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697708" y="2640112"/>
            <a:ext cx="796872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/>
              <a:t>2.1 Wysoka dostępność I jakość e-usług </a:t>
            </a:r>
            <a:r>
              <a:rPr lang="pl-PL" b="1" dirty="0" smtClean="0"/>
              <a:t>publicznych</a:t>
            </a:r>
          </a:p>
          <a:p>
            <a:r>
              <a:rPr lang="pl-PL" dirty="0" smtClean="0"/>
              <a:t>Poprzez umożliwienie świadczenia elektronicznych </a:t>
            </a:r>
            <a:r>
              <a:rPr lang="pl-PL" dirty="0"/>
              <a:t>usług publicznych dla obywateli </a:t>
            </a:r>
            <a:endParaRPr lang="pl-PL" dirty="0" smtClean="0"/>
          </a:p>
          <a:p>
            <a:r>
              <a:rPr lang="pl-PL" dirty="0" smtClean="0"/>
              <a:t>i przedsiębiorców</a:t>
            </a:r>
            <a:r>
              <a:rPr lang="pl-PL" dirty="0"/>
              <a:t> </a:t>
            </a:r>
            <a:r>
              <a:rPr lang="pl-PL" dirty="0" smtClean="0"/>
              <a:t>oraz administracji tj.: </a:t>
            </a:r>
          </a:p>
          <a:p>
            <a:r>
              <a:rPr lang="pl-PL" dirty="0" smtClean="0"/>
              <a:t>	elektroniczny </a:t>
            </a:r>
            <a:r>
              <a:rPr lang="pl-PL" dirty="0"/>
              <a:t>dostęp do zasobów informacyjnych ULC, </a:t>
            </a:r>
            <a:endParaRPr lang="pl-PL" dirty="0" smtClean="0"/>
          </a:p>
          <a:p>
            <a:r>
              <a:rPr lang="pl-PL" dirty="0" smtClean="0"/>
              <a:t>	elektroniczne </a:t>
            </a:r>
            <a:r>
              <a:rPr lang="pl-PL" dirty="0"/>
              <a:t>składanie wniosków </a:t>
            </a:r>
            <a:endParaRPr lang="pl-PL" dirty="0" smtClean="0"/>
          </a:p>
          <a:p>
            <a:r>
              <a:rPr lang="pl-PL" dirty="0" smtClean="0"/>
              <a:t>	uzyskiwanie odpowiedzi </a:t>
            </a:r>
            <a:r>
              <a:rPr lang="pl-PL" dirty="0"/>
              <a:t>drogą elektroniczną</a:t>
            </a:r>
          </a:p>
          <a:p>
            <a:r>
              <a:rPr lang="pl-PL" b="1" dirty="0"/>
              <a:t>2.2 Cyfryzacja zasobów </a:t>
            </a:r>
            <a:r>
              <a:rPr lang="pl-PL" b="1" dirty="0" err="1"/>
              <a:t>back-office</a:t>
            </a:r>
            <a:r>
              <a:rPr lang="pl-PL" b="1" dirty="0"/>
              <a:t> w administracji rządowej. </a:t>
            </a:r>
            <a:endParaRPr lang="pl-PL" b="1" dirty="0" smtClean="0"/>
          </a:p>
          <a:p>
            <a:r>
              <a:rPr lang="pl-PL" dirty="0" smtClean="0"/>
              <a:t>Realizacja </a:t>
            </a:r>
            <a:r>
              <a:rPr lang="pl-PL" dirty="0"/>
              <a:t>projektów </a:t>
            </a:r>
            <a:r>
              <a:rPr lang="pl-PL" dirty="0" smtClean="0"/>
              <a:t>umożliwi:</a:t>
            </a:r>
          </a:p>
          <a:p>
            <a:r>
              <a:rPr lang="pl-PL" dirty="0" smtClean="0"/>
              <a:t>	objęcie systemami informatycznymi całego obszaru działania ULC</a:t>
            </a:r>
          </a:p>
          <a:p>
            <a:r>
              <a:rPr lang="pl-PL" dirty="0" smtClean="0"/>
              <a:t>	powstanie </a:t>
            </a:r>
            <a:r>
              <a:rPr lang="pl-PL" dirty="0"/>
              <a:t>referencyjnych zbiorów informacji </a:t>
            </a:r>
            <a:endParaRPr lang="pl-PL" dirty="0" smtClean="0"/>
          </a:p>
          <a:p>
            <a:r>
              <a:rPr lang="pl-PL" dirty="0"/>
              <a:t>	</a:t>
            </a:r>
            <a:r>
              <a:rPr lang="pl-PL" dirty="0" smtClean="0"/>
              <a:t>powstanie API dla innych podmiotów administracji</a:t>
            </a:r>
          </a:p>
          <a:p>
            <a:r>
              <a:rPr lang="pl-PL" dirty="0" smtClean="0"/>
              <a:t>	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6460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43608" y="1268760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Okres planowanego wdrożenia</a:t>
            </a:r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1508082" y="2420888"/>
            <a:ext cx="5944640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400" dirty="0" smtClean="0"/>
              <a:t>Planowany pięcioletni okres realizacji projektu</a:t>
            </a:r>
          </a:p>
          <a:p>
            <a:pPr algn="ctr"/>
            <a:endParaRPr lang="pl-PL" sz="2400" dirty="0" smtClean="0"/>
          </a:p>
          <a:p>
            <a:pPr algn="ctr"/>
            <a:r>
              <a:rPr lang="pl-PL" sz="2400" dirty="0" smtClean="0"/>
              <a:t>od </a:t>
            </a:r>
          </a:p>
          <a:p>
            <a:pPr algn="ctr"/>
            <a:r>
              <a:rPr lang="pl-PL" sz="2800" dirty="0" smtClean="0"/>
              <a:t>2017-06-01</a:t>
            </a:r>
            <a:r>
              <a:rPr lang="pl-PL" sz="2400" dirty="0" smtClean="0"/>
              <a:t> </a:t>
            </a:r>
          </a:p>
          <a:p>
            <a:pPr algn="ctr"/>
            <a:endParaRPr lang="pl-PL" sz="2400" dirty="0" smtClean="0"/>
          </a:p>
          <a:p>
            <a:pPr algn="ctr"/>
            <a:r>
              <a:rPr lang="pl-PL" sz="2400" dirty="0" smtClean="0"/>
              <a:t>do  </a:t>
            </a:r>
          </a:p>
          <a:p>
            <a:pPr algn="ctr"/>
            <a:r>
              <a:rPr lang="pl-PL" sz="2800" dirty="0" smtClean="0"/>
              <a:t>2022-06-30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62122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44377" y="1412776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Szacowany koszt wdrożenia</a:t>
            </a:r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1548433" y="2924944"/>
            <a:ext cx="56166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/>
              <a:t>Całkowity </a:t>
            </a:r>
            <a:r>
              <a:rPr lang="pl-PL" sz="2400" dirty="0" smtClean="0"/>
              <a:t>szacowany koszt projektu</a:t>
            </a:r>
          </a:p>
          <a:p>
            <a:pPr algn="ctr"/>
            <a:endParaRPr lang="pl-PL" sz="2400" dirty="0" smtClean="0"/>
          </a:p>
          <a:p>
            <a:pPr algn="ctr"/>
            <a:r>
              <a:rPr lang="pl-PL" sz="3200" dirty="0"/>
              <a:t>9 756 097,56 zł netto</a:t>
            </a:r>
          </a:p>
          <a:p>
            <a:pPr algn="ctr"/>
            <a:r>
              <a:rPr lang="pl-PL" sz="3200" dirty="0"/>
              <a:t>12 000 000,00 zł brutto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1259632" y="764704"/>
            <a:ext cx="6615657" cy="52322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3200" dirty="0" smtClean="0"/>
              <a:t>Szacowany podział </a:t>
            </a:r>
            <a:r>
              <a:rPr lang="pl-PL" sz="3200" dirty="0"/>
              <a:t>całkowitego kosztu </a:t>
            </a:r>
            <a:endParaRPr lang="pl-PL" sz="3200" dirty="0" smtClean="0"/>
          </a:p>
          <a:p>
            <a:pPr algn="ctr"/>
            <a:r>
              <a:rPr lang="pl-PL" sz="3200" dirty="0" smtClean="0"/>
              <a:t>projektu </a:t>
            </a:r>
            <a:r>
              <a:rPr lang="pl-PL" sz="3200" dirty="0"/>
              <a:t>na poszczególna </a:t>
            </a:r>
            <a:r>
              <a:rPr lang="pl-PL" sz="3200" dirty="0" smtClean="0"/>
              <a:t>lata</a:t>
            </a:r>
            <a:r>
              <a:rPr lang="pl-PL" dirty="0" smtClean="0"/>
              <a:t>:</a:t>
            </a:r>
          </a:p>
          <a:p>
            <a:pPr algn="ctr"/>
            <a:endParaRPr lang="pl-PL" dirty="0" smtClean="0"/>
          </a:p>
          <a:p>
            <a:pPr algn="ctr"/>
            <a:r>
              <a:rPr lang="pl-PL" b="1" dirty="0" smtClean="0"/>
              <a:t>I Rok </a:t>
            </a:r>
          </a:p>
          <a:p>
            <a:pPr algn="ctr"/>
            <a:r>
              <a:rPr lang="pl-PL" dirty="0" smtClean="0"/>
              <a:t>2 </a:t>
            </a:r>
            <a:r>
              <a:rPr lang="pl-PL" dirty="0"/>
              <a:t>025 203,25 zł </a:t>
            </a:r>
            <a:r>
              <a:rPr lang="pl-PL" dirty="0" smtClean="0"/>
              <a:t>netto, 2</a:t>
            </a:r>
            <a:r>
              <a:rPr lang="pl-PL" dirty="0"/>
              <a:t> 491 </a:t>
            </a:r>
            <a:r>
              <a:rPr lang="pl-PL" dirty="0" smtClean="0"/>
              <a:t>000,00 </a:t>
            </a:r>
            <a:r>
              <a:rPr lang="pl-PL" dirty="0"/>
              <a:t>zł </a:t>
            </a:r>
            <a:r>
              <a:rPr lang="pl-PL" dirty="0" smtClean="0"/>
              <a:t>brutto</a:t>
            </a:r>
          </a:p>
          <a:p>
            <a:pPr algn="ctr"/>
            <a:endParaRPr lang="pl-PL" dirty="0" smtClean="0"/>
          </a:p>
          <a:p>
            <a:pPr algn="ctr"/>
            <a:r>
              <a:rPr lang="pl-PL" b="1" dirty="0" smtClean="0"/>
              <a:t>II Rok</a:t>
            </a:r>
          </a:p>
          <a:p>
            <a:pPr algn="ctr"/>
            <a:r>
              <a:rPr lang="pl-PL" dirty="0"/>
              <a:t>3 416 260,16 zł </a:t>
            </a:r>
            <a:r>
              <a:rPr lang="pl-PL" dirty="0" smtClean="0"/>
              <a:t>netto, 4</a:t>
            </a:r>
            <a:r>
              <a:rPr lang="pl-PL" dirty="0"/>
              <a:t> 201 999,99 zł </a:t>
            </a:r>
            <a:r>
              <a:rPr lang="pl-PL" dirty="0" smtClean="0"/>
              <a:t>brutto</a:t>
            </a:r>
          </a:p>
          <a:p>
            <a:pPr algn="ctr"/>
            <a:endParaRPr lang="pl-PL" dirty="0" smtClean="0"/>
          </a:p>
          <a:p>
            <a:pPr algn="ctr"/>
            <a:r>
              <a:rPr lang="pl-PL" b="1" dirty="0" smtClean="0"/>
              <a:t>III Rok</a:t>
            </a:r>
          </a:p>
          <a:p>
            <a:pPr algn="ctr"/>
            <a:r>
              <a:rPr lang="pl-PL" dirty="0"/>
              <a:t>1 707 317,07 zł </a:t>
            </a:r>
            <a:r>
              <a:rPr lang="pl-PL" dirty="0" smtClean="0"/>
              <a:t>netto, 2</a:t>
            </a:r>
            <a:r>
              <a:rPr lang="pl-PL" dirty="0"/>
              <a:t> 100 000,00 zł </a:t>
            </a:r>
            <a:r>
              <a:rPr lang="pl-PL" dirty="0" smtClean="0"/>
              <a:t>brutto</a:t>
            </a:r>
          </a:p>
          <a:p>
            <a:pPr algn="ctr"/>
            <a:endParaRPr lang="pl-PL" dirty="0" smtClean="0"/>
          </a:p>
          <a:p>
            <a:pPr algn="ctr"/>
            <a:r>
              <a:rPr lang="pl-PL" b="1" dirty="0" smtClean="0"/>
              <a:t>IV Rok</a:t>
            </a:r>
          </a:p>
          <a:p>
            <a:pPr algn="ctr"/>
            <a:r>
              <a:rPr lang="pl-PL" dirty="0" smtClean="0"/>
              <a:t>2 195 121,94 netto, 2 700 000 </a:t>
            </a:r>
            <a:r>
              <a:rPr lang="pl-PL" dirty="0"/>
              <a:t>zł </a:t>
            </a:r>
            <a:r>
              <a:rPr lang="pl-PL" dirty="0" smtClean="0"/>
              <a:t>brutto</a:t>
            </a:r>
          </a:p>
          <a:p>
            <a:pPr algn="ctr"/>
            <a:endParaRPr lang="pl-PL" dirty="0" smtClean="0"/>
          </a:p>
          <a:p>
            <a:pPr algn="ctr"/>
            <a:r>
              <a:rPr lang="pl-PL" b="1" dirty="0" smtClean="0"/>
              <a:t>V Rok</a:t>
            </a:r>
          </a:p>
          <a:p>
            <a:pPr algn="ctr"/>
            <a:r>
              <a:rPr lang="pl-PL" dirty="0" smtClean="0"/>
              <a:t>412 195,12 zł netto, 507 000,00 zł brutto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6984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979712" y="764704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 smtClean="0"/>
              <a:t>Kamienie milowe projektu</a:t>
            </a:r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503709" y="1556792"/>
            <a:ext cx="7963142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/>
              <a:t>Analiza stanu aktualnego systemów i potrzeb beneficjenta, </a:t>
            </a:r>
            <a:endParaRPr lang="pl-PL" b="1" dirty="0" smtClean="0"/>
          </a:p>
          <a:p>
            <a:pPr algn="ctr"/>
            <a:r>
              <a:rPr lang="pl-PL" b="1" dirty="0" smtClean="0"/>
              <a:t>opracowanie </a:t>
            </a:r>
            <a:r>
              <a:rPr lang="pl-PL" b="1" dirty="0"/>
              <a:t>dokumentacji projektowej i przetargowej</a:t>
            </a:r>
            <a:r>
              <a:rPr lang="pl-PL" b="1" dirty="0" smtClean="0"/>
              <a:t>.</a:t>
            </a:r>
          </a:p>
          <a:p>
            <a:pPr algn="ctr"/>
            <a:r>
              <a:rPr lang="pl-PL" b="1" dirty="0" smtClean="0"/>
              <a:t>Kierowanie projektem, nadzór nad realizacją.</a:t>
            </a:r>
            <a:endParaRPr lang="pl-PL" b="1" dirty="0"/>
          </a:p>
          <a:p>
            <a:pPr algn="ctr"/>
            <a:r>
              <a:rPr lang="pl-PL" dirty="0" smtClean="0"/>
              <a:t>Data rozpoczęcia 2017-06-01</a:t>
            </a:r>
            <a:endParaRPr lang="pl-PL" dirty="0"/>
          </a:p>
          <a:p>
            <a:pPr algn="ctr"/>
            <a:r>
              <a:rPr lang="pl-PL" dirty="0" smtClean="0"/>
              <a:t>Data zakończenia 2022-06-30</a:t>
            </a:r>
          </a:p>
          <a:p>
            <a:pPr algn="ctr"/>
            <a:endParaRPr lang="pl-PL" dirty="0"/>
          </a:p>
          <a:p>
            <a:pPr algn="ctr"/>
            <a:r>
              <a:rPr lang="pl-PL" b="1" dirty="0"/>
              <a:t>Zakup sprzętu i oprogramowania</a:t>
            </a:r>
          </a:p>
          <a:p>
            <a:pPr algn="ctr"/>
            <a:r>
              <a:rPr lang="pl-PL" dirty="0" smtClean="0"/>
              <a:t>Data rozpoczęcia 2017-09-01</a:t>
            </a:r>
            <a:endParaRPr lang="pl-PL" dirty="0"/>
          </a:p>
          <a:p>
            <a:pPr algn="ctr"/>
            <a:r>
              <a:rPr lang="pl-PL" dirty="0" smtClean="0"/>
              <a:t>Data zakończenia 2017-12-15</a:t>
            </a:r>
          </a:p>
          <a:p>
            <a:pPr algn="ctr"/>
            <a:endParaRPr lang="pl-PL" dirty="0" smtClean="0"/>
          </a:p>
          <a:p>
            <a:pPr algn="ctr"/>
            <a:r>
              <a:rPr lang="pl-PL" b="1" dirty="0" smtClean="0"/>
              <a:t>Dostosowanie </a:t>
            </a:r>
            <a:r>
              <a:rPr lang="pl-PL" b="1" dirty="0"/>
              <a:t>istniejących modułów systemu  do nowych technologii baz danych</a:t>
            </a:r>
          </a:p>
          <a:p>
            <a:pPr algn="ctr"/>
            <a:r>
              <a:rPr lang="pl-PL" dirty="0" smtClean="0"/>
              <a:t>Data rozpoczęcia 2018-01-01</a:t>
            </a:r>
            <a:endParaRPr lang="pl-PL" dirty="0"/>
          </a:p>
          <a:p>
            <a:pPr algn="ctr"/>
            <a:r>
              <a:rPr lang="pl-PL" dirty="0" smtClean="0"/>
              <a:t>Data zakończenia 2018-12-15</a:t>
            </a:r>
          </a:p>
          <a:p>
            <a:pPr algn="ctr"/>
            <a:endParaRPr lang="pl-PL" dirty="0"/>
          </a:p>
          <a:p>
            <a:pPr algn="ctr"/>
            <a:r>
              <a:rPr lang="pl-PL" b="1" dirty="0"/>
              <a:t>Budowa Modułu Techniki Lotniczej</a:t>
            </a:r>
          </a:p>
          <a:p>
            <a:pPr algn="ctr"/>
            <a:r>
              <a:rPr lang="pl-PL" dirty="0" smtClean="0"/>
              <a:t>Data rozpoczęcia 2018-01-01</a:t>
            </a:r>
            <a:endParaRPr lang="pl-PL" dirty="0"/>
          </a:p>
          <a:p>
            <a:pPr algn="ctr"/>
            <a:r>
              <a:rPr lang="pl-PL" dirty="0" smtClean="0"/>
              <a:t>Data zakończenia 2018-12-15</a:t>
            </a:r>
            <a:endParaRPr lang="pl-PL" dirty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619672" y="1764685"/>
            <a:ext cx="597666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/>
              <a:t>Nasza Misja….</a:t>
            </a:r>
          </a:p>
          <a:p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827584" y="3284984"/>
            <a:ext cx="741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i="1" dirty="0" smtClean="0"/>
              <a:t>Działamy na rzecz bezpieczeństwa i zrównoważonego rozwoju lotnictwa cywilnego w Polsce</a:t>
            </a:r>
            <a:endParaRPr lang="pl-PL" sz="3200" i="1" dirty="0"/>
          </a:p>
        </p:txBody>
      </p:sp>
    </p:spTree>
    <p:extLst>
      <p:ext uri="{BB962C8B-B14F-4D97-AF65-F5344CB8AC3E}">
        <p14:creationId xmlns:p14="http://schemas.microsoft.com/office/powerpoint/2010/main" val="365290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979712" y="764704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 smtClean="0"/>
              <a:t>Kamienie milowe projektu</a:t>
            </a:r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1796649" y="1580014"/>
            <a:ext cx="5400709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/>
              <a:t>Budowa </a:t>
            </a:r>
            <a:r>
              <a:rPr lang="pl-PL" b="1" dirty="0" smtClean="0"/>
              <a:t>modułów:</a:t>
            </a:r>
          </a:p>
          <a:p>
            <a:pPr algn="ctr"/>
            <a:r>
              <a:rPr lang="pl-PL" dirty="0" smtClean="0"/>
              <a:t> </a:t>
            </a:r>
            <a:r>
              <a:rPr lang="pl-PL" b="1" dirty="0"/>
              <a:t>Koncesji i Zezwoleń </a:t>
            </a:r>
            <a:endParaRPr lang="pl-PL" b="1" dirty="0"/>
          </a:p>
          <a:p>
            <a:pPr algn="ctr"/>
            <a:r>
              <a:rPr lang="pl-PL" b="1" dirty="0" smtClean="0"/>
              <a:t>Żeglugi </a:t>
            </a:r>
            <a:r>
              <a:rPr lang="pl-PL" b="1" dirty="0" smtClean="0"/>
              <a:t>Powietrznej</a:t>
            </a:r>
          </a:p>
          <a:p>
            <a:pPr algn="ctr"/>
            <a:r>
              <a:rPr lang="pl-PL" dirty="0" smtClean="0"/>
              <a:t>Data rozpoczęcia 2019-01-01</a:t>
            </a:r>
          </a:p>
          <a:p>
            <a:pPr algn="ctr"/>
            <a:r>
              <a:rPr lang="pl-PL" dirty="0" smtClean="0"/>
              <a:t>Data zakończenia 2019-12-15</a:t>
            </a:r>
            <a:endParaRPr lang="pl-PL" dirty="0"/>
          </a:p>
          <a:p>
            <a:pPr algn="ctr"/>
            <a:endParaRPr lang="pl-PL" dirty="0" smtClean="0"/>
          </a:p>
          <a:p>
            <a:pPr algn="ctr"/>
            <a:r>
              <a:rPr lang="pl-PL" b="1" dirty="0" smtClean="0"/>
              <a:t>Budowa modułów: </a:t>
            </a:r>
          </a:p>
          <a:p>
            <a:pPr algn="ctr"/>
            <a:r>
              <a:rPr lang="pl-PL" b="1" dirty="0" smtClean="0"/>
              <a:t>Rejestru </a:t>
            </a:r>
            <a:r>
              <a:rPr lang="pl-PL" b="1" dirty="0"/>
              <a:t>Lotnisk i Lądowisk, </a:t>
            </a:r>
            <a:endParaRPr lang="pl-PL" b="1" dirty="0" smtClean="0"/>
          </a:p>
          <a:p>
            <a:pPr algn="ctr"/>
            <a:r>
              <a:rPr lang="pl-PL" b="1" dirty="0" smtClean="0"/>
              <a:t>Ochrony </a:t>
            </a:r>
            <a:r>
              <a:rPr lang="pl-PL" b="1" dirty="0"/>
              <a:t>i Ułatwień w Lotnictwie Cywilnym </a:t>
            </a:r>
            <a:endParaRPr lang="pl-PL" b="1" dirty="0" smtClean="0"/>
          </a:p>
          <a:p>
            <a:pPr algn="ctr"/>
            <a:r>
              <a:rPr lang="pl-PL" b="1" dirty="0" smtClean="0"/>
              <a:t>Zarządzania  Bezpieczeństwem w Lotnictwie Cywilnym</a:t>
            </a:r>
          </a:p>
          <a:p>
            <a:pPr algn="ctr"/>
            <a:r>
              <a:rPr lang="pl-PL" dirty="0" smtClean="0"/>
              <a:t>Data rozpoczęcia 2020-01-01</a:t>
            </a:r>
          </a:p>
          <a:p>
            <a:pPr algn="ctr"/>
            <a:r>
              <a:rPr lang="pl-PL" dirty="0" smtClean="0"/>
              <a:t>Data zakończenia 2020-12-15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23528" y="692696"/>
            <a:ext cx="842493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 </a:t>
            </a:r>
            <a:r>
              <a:rPr lang="pl-PL" sz="2000" b="1" dirty="0"/>
              <a:t>Analiza stanu aktualnego systemów i potrzeb beneficjenta, </a:t>
            </a:r>
            <a:r>
              <a:rPr lang="pl-PL" sz="2000" b="1" dirty="0" smtClean="0"/>
              <a:t>opracowanie </a:t>
            </a:r>
            <a:r>
              <a:rPr lang="pl-PL" sz="2000" b="1" dirty="0"/>
              <a:t>dokumentacji projektowej i przetargowej.</a:t>
            </a:r>
          </a:p>
          <a:p>
            <a:pPr algn="ctr"/>
            <a:r>
              <a:rPr lang="pl-PL" sz="2000" b="1" dirty="0"/>
              <a:t>Kierowanie projektem, nadzór nad realizacją.</a:t>
            </a:r>
          </a:p>
          <a:p>
            <a:pPr algn="ctr"/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1219895" y="2492896"/>
            <a:ext cx="660674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Zakres działań: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Usługa zewnętrzna Analiza i Doradztwo wykonana przez podmiot </a:t>
            </a:r>
          </a:p>
          <a:p>
            <a:r>
              <a:rPr lang="pl-PL" dirty="0" smtClean="0"/>
              <a:t>      lub </a:t>
            </a:r>
            <a:r>
              <a:rPr lang="pl-PL" dirty="0"/>
              <a:t>podmioty w ramach </a:t>
            </a:r>
            <a:r>
              <a:rPr lang="pl-PL" dirty="0" smtClean="0"/>
              <a:t>podzadań, wyłonione </a:t>
            </a:r>
            <a:r>
              <a:rPr lang="pl-PL" dirty="0"/>
              <a:t>w ramach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      postępowania </a:t>
            </a:r>
            <a:r>
              <a:rPr lang="pl-PL" dirty="0"/>
              <a:t>przetargowego.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Szczegółowa analiza i określenie bieżących potrzeb Beneficjenta </a:t>
            </a:r>
          </a:p>
          <a:p>
            <a:r>
              <a:rPr lang="pl-PL" dirty="0"/>
              <a:t> </a:t>
            </a:r>
            <a:r>
              <a:rPr lang="pl-PL" dirty="0" smtClean="0"/>
              <a:t>     oraz przyszłych użytkowników.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Opracowanie </a:t>
            </a:r>
            <a:r>
              <a:rPr lang="pl-PL" dirty="0"/>
              <a:t>dokumentacji projektowej.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Aktualizacja dotychczasowych opracowań projektowych.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Przygotowanie dokumentacji przetargowej.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Kierowanie projektem, nadzór nad realizacją </a:t>
            </a:r>
            <a:r>
              <a:rPr lang="pl-PL" dirty="0" smtClean="0"/>
              <a:t>projektu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23528" y="692696"/>
            <a:ext cx="842493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 </a:t>
            </a:r>
            <a:r>
              <a:rPr lang="pl-PL" sz="2000" b="1" dirty="0"/>
              <a:t>Analiza stanu aktualnego systemów i potrzeb beneficjenta, </a:t>
            </a:r>
            <a:r>
              <a:rPr lang="pl-PL" sz="2000" b="1" dirty="0" smtClean="0"/>
              <a:t>opracowanie </a:t>
            </a:r>
            <a:r>
              <a:rPr lang="pl-PL" sz="2000" b="1" dirty="0"/>
              <a:t>dokumentacji projektowej i przetargowej.</a:t>
            </a:r>
          </a:p>
          <a:p>
            <a:pPr algn="ctr"/>
            <a:r>
              <a:rPr lang="pl-PL" sz="2000" b="1" dirty="0"/>
              <a:t>Kierowanie projektem, nadzór nad realizacją</a:t>
            </a:r>
            <a:r>
              <a:rPr lang="pl-PL" sz="2000" b="1" dirty="0" smtClean="0"/>
              <a:t>.</a:t>
            </a:r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1213617" y="2492896"/>
            <a:ext cx="6654899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Zakres działań cd.: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Weryfikacja </a:t>
            </a:r>
            <a:r>
              <a:rPr lang="pl-PL" dirty="0"/>
              <a:t>kompletności wykonanych prac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Weryfikacja </a:t>
            </a:r>
            <a:r>
              <a:rPr lang="pl-PL" dirty="0"/>
              <a:t>zgodności z zapisami w SIWZ efektów poszczególnych </a:t>
            </a:r>
            <a:endParaRPr lang="pl-PL" dirty="0" smtClean="0"/>
          </a:p>
          <a:p>
            <a:r>
              <a:rPr lang="pl-PL" dirty="0"/>
              <a:t> </a:t>
            </a:r>
            <a:r>
              <a:rPr lang="pl-PL" dirty="0" smtClean="0"/>
              <a:t>    produktów </a:t>
            </a:r>
            <a:r>
              <a:rPr lang="pl-PL" dirty="0"/>
              <a:t>wdrożenia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Testowanie </a:t>
            </a:r>
            <a:r>
              <a:rPr lang="pl-PL" dirty="0"/>
              <a:t>zbudowanych modułów pod względem zgodności </a:t>
            </a:r>
            <a:endParaRPr lang="pl-PL" dirty="0" smtClean="0"/>
          </a:p>
          <a:p>
            <a:r>
              <a:rPr lang="pl-PL" dirty="0"/>
              <a:t> </a:t>
            </a:r>
            <a:r>
              <a:rPr lang="pl-PL" dirty="0" smtClean="0"/>
              <a:t>     z </a:t>
            </a:r>
            <a:r>
              <a:rPr lang="pl-PL" dirty="0"/>
              <a:t>zapisami w SIWZ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Weryfikacja </a:t>
            </a:r>
            <a:r>
              <a:rPr lang="pl-PL" dirty="0"/>
              <a:t>poprawności danych w zbudowanych modułach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Weryfikacja </a:t>
            </a:r>
            <a:r>
              <a:rPr lang="pl-PL" dirty="0"/>
              <a:t>dokumentacji technicznej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Weryfikacja </a:t>
            </a:r>
            <a:r>
              <a:rPr lang="pl-PL" dirty="0"/>
              <a:t>kompletności kodów źródłowych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8461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23528" y="692696"/>
            <a:ext cx="842493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 </a:t>
            </a:r>
            <a:r>
              <a:rPr lang="pl-PL" sz="2000" b="1" dirty="0"/>
              <a:t>Analiza stanu aktualnego systemów i potrzeb beneficjenta, </a:t>
            </a:r>
            <a:r>
              <a:rPr lang="pl-PL" sz="2000" b="1" dirty="0" smtClean="0"/>
              <a:t>opracowanie </a:t>
            </a:r>
            <a:r>
              <a:rPr lang="pl-PL" sz="2000" b="1" dirty="0"/>
              <a:t>dokumentacji projektowej i przetargowej.</a:t>
            </a:r>
          </a:p>
          <a:p>
            <a:pPr algn="ctr"/>
            <a:r>
              <a:rPr lang="pl-PL" sz="2000" b="1" dirty="0"/>
              <a:t>Kierowanie projektem, nadzór nad realizacją</a:t>
            </a:r>
            <a:r>
              <a:rPr lang="pl-PL" sz="2000" b="1" dirty="0" smtClean="0"/>
              <a:t>.</a:t>
            </a:r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1799117" y="2780928"/>
            <a:ext cx="546168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/>
              <a:t>Szacowany Koszt usługi</a:t>
            </a:r>
          </a:p>
          <a:p>
            <a:pPr algn="ctr"/>
            <a:r>
              <a:rPr lang="pl-PL" dirty="0"/>
              <a:t>1 700 000,00 zł netto</a:t>
            </a:r>
            <a:endParaRPr lang="pl-PL" b="1" dirty="0"/>
          </a:p>
          <a:p>
            <a:pPr algn="ctr"/>
            <a:r>
              <a:rPr lang="pl-PL" dirty="0"/>
              <a:t>2 091 000,00 zł brutto</a:t>
            </a:r>
          </a:p>
          <a:p>
            <a:pPr algn="ctr"/>
            <a:endParaRPr lang="pl-PL" b="1" dirty="0"/>
          </a:p>
          <a:p>
            <a:pPr algn="ctr"/>
            <a:r>
              <a:rPr lang="pl-PL" b="1" dirty="0"/>
              <a:t>Planowany termin realizacji</a:t>
            </a:r>
          </a:p>
          <a:p>
            <a:pPr algn="ctr"/>
            <a:r>
              <a:rPr lang="pl-PL" dirty="0"/>
              <a:t>Data rozpoczęcia 2017-06-01</a:t>
            </a:r>
          </a:p>
          <a:p>
            <a:pPr algn="ctr"/>
            <a:r>
              <a:rPr lang="pl-PL" dirty="0"/>
              <a:t>Data zakończenia 2022-06-30</a:t>
            </a:r>
          </a:p>
          <a:p>
            <a:pPr algn="ctr"/>
            <a:endParaRPr lang="pl-PL" dirty="0"/>
          </a:p>
          <a:p>
            <a:pPr algn="ctr"/>
            <a:r>
              <a:rPr lang="pl-PL" dirty="0"/>
              <a:t>Sukcesywnie po zakończeniu kolejnych etapów prac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4371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23528" y="692696"/>
            <a:ext cx="842493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 </a:t>
            </a:r>
            <a:r>
              <a:rPr lang="pl-PL" sz="2000" b="1" dirty="0"/>
              <a:t>Analiza stanu aktualnego systemów i potrzeb beneficjenta, </a:t>
            </a:r>
            <a:r>
              <a:rPr lang="pl-PL" sz="2000" b="1" dirty="0" smtClean="0"/>
              <a:t>opracowanie </a:t>
            </a:r>
            <a:r>
              <a:rPr lang="pl-PL" sz="2000" b="1" dirty="0"/>
              <a:t>dokumentacji projektowej i przetargowej.</a:t>
            </a:r>
          </a:p>
          <a:p>
            <a:pPr algn="ctr"/>
            <a:r>
              <a:rPr lang="pl-PL" sz="2000" b="1" dirty="0"/>
              <a:t>Kierowanie projektem, nadzór nad realizacją</a:t>
            </a:r>
            <a:r>
              <a:rPr lang="pl-PL" sz="2000" b="1" dirty="0" smtClean="0"/>
              <a:t>.</a:t>
            </a:r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755576" y="2492896"/>
            <a:ext cx="7658571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/>
              <a:t>Efekty – produkty etapu:</a:t>
            </a:r>
          </a:p>
          <a:p>
            <a:pPr algn="ctr"/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/>
              <a:t>Dokumentacja stanu bieżącego obszaru objętego wdrażanym projektem.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/>
              <a:t>Plan niezbędnych zmian w istniejących modułach systemu ZSI.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/>
              <a:t>Plan migracji baz danych.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/>
              <a:t>Lista niezbędnych inwestycji w zakresie sprzętu i oprogramowania.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/>
              <a:t>Szczegółowe  Opisy Przedmiotów Zamówienia dla poszczególnych etapów prac.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/>
              <a:t>Weryfikacja i dokumentacja prowadzonych prac</a:t>
            </a:r>
          </a:p>
        </p:txBody>
      </p:sp>
    </p:spTree>
    <p:extLst>
      <p:ext uri="{BB962C8B-B14F-4D97-AF65-F5344CB8AC3E}">
        <p14:creationId xmlns:p14="http://schemas.microsoft.com/office/powerpoint/2010/main" val="279119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23528" y="692696"/>
            <a:ext cx="842493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 </a:t>
            </a:r>
            <a:r>
              <a:rPr lang="pl-PL" sz="2000" b="1" dirty="0"/>
              <a:t>Analiza stanu aktualnego systemów i potrzeb beneficjenta, </a:t>
            </a:r>
            <a:r>
              <a:rPr lang="pl-PL" sz="2000" b="1" dirty="0" smtClean="0"/>
              <a:t>opracowanie </a:t>
            </a:r>
            <a:r>
              <a:rPr lang="pl-PL" sz="2000" b="1" dirty="0"/>
              <a:t>dokumentacji projektowej i przetargowej.</a:t>
            </a:r>
          </a:p>
          <a:p>
            <a:pPr algn="ctr"/>
            <a:r>
              <a:rPr lang="pl-PL" sz="2000" b="1" dirty="0"/>
              <a:t>Kierowanie projektem, nadzór nad realizacją</a:t>
            </a:r>
            <a:r>
              <a:rPr lang="pl-PL" sz="2000" b="1" dirty="0" smtClean="0"/>
              <a:t>.</a:t>
            </a:r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755576" y="2492896"/>
            <a:ext cx="7689028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/>
              <a:t>Efekty – produkty </a:t>
            </a:r>
            <a:r>
              <a:rPr lang="pl-PL" b="1" dirty="0" smtClean="0"/>
              <a:t>etapu cd.:</a:t>
            </a:r>
          </a:p>
          <a:p>
            <a:endParaRPr lang="pl-PL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Protokoły z weryfikacji kompletności wykonanych prac i zgodności z zapisami </a:t>
            </a:r>
          </a:p>
          <a:p>
            <a:r>
              <a:rPr lang="pl-PL" dirty="0"/>
              <a:t>      w SIWZ poszczególnych produktów wdrożenia</a:t>
            </a:r>
          </a:p>
          <a:p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Protokoły z testowania zbudowanych modułów pod względem zgodności </a:t>
            </a:r>
          </a:p>
          <a:p>
            <a:r>
              <a:rPr lang="pl-PL" dirty="0"/>
              <a:t>      z zapisami w SIWZ oraz poprawności danych w zbudowanych modułach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Protokoły z weryfikacji poszczególnej dokumentacji technicznej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Protokoły z weryfikacji kompletności kodów źródłowych każdego z modułów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Listy niezgodności dla poszczególnych etapów prac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1551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43608" y="908720"/>
            <a:ext cx="662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Zakup sprzętu i oprogramowania</a:t>
            </a:r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931525" y="1988840"/>
            <a:ext cx="7462299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Zakres działań:</a:t>
            </a:r>
          </a:p>
          <a:p>
            <a:endParaRPr lang="pl-PL" b="1" dirty="0" smtClean="0"/>
          </a:p>
          <a:p>
            <a:r>
              <a:rPr lang="pl-PL" dirty="0" smtClean="0"/>
              <a:t>Przeprowadzenie postępowania zamówienia publicznego na:</a:t>
            </a:r>
          </a:p>
          <a:p>
            <a:pPr lvl="1">
              <a:buFont typeface="Arial" pitchFamily="34" charset="0"/>
              <a:buChar char="•"/>
            </a:pPr>
            <a:r>
              <a:rPr lang="pl-PL" dirty="0" smtClean="0"/>
              <a:t>Zakup infrastruktury serwerowej z kompletem niezbędnych akcesoriów, </a:t>
            </a:r>
          </a:p>
          <a:p>
            <a:r>
              <a:rPr lang="pl-PL" dirty="0" smtClean="0"/>
              <a:t>  </a:t>
            </a:r>
            <a:r>
              <a:rPr lang="pl-PL" dirty="0"/>
              <a:t> </a:t>
            </a:r>
            <a:r>
              <a:rPr lang="pl-PL" dirty="0" smtClean="0"/>
              <a:t>       instalacją i uruchomieniem w siedzibie Beneficjenta.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 lvl="1">
              <a:buFont typeface="Arial" pitchFamily="34" charset="0"/>
              <a:buChar char="•"/>
            </a:pPr>
            <a:r>
              <a:rPr lang="pl-PL" dirty="0" smtClean="0"/>
              <a:t>Zakup macierzy dyskowej z kompletem niezbędnych akcesoriów,</a:t>
            </a:r>
          </a:p>
          <a:p>
            <a:r>
              <a:rPr lang="pl-PL" dirty="0" smtClean="0"/>
              <a:t>          instalacją i uruchomieniem w siedzibie Beneficjenta.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 lvl="1">
              <a:buFont typeface="Arial" pitchFamily="34" charset="0"/>
              <a:buChar char="•"/>
            </a:pPr>
            <a:r>
              <a:rPr lang="pl-PL" dirty="0" smtClean="0"/>
              <a:t>Zakup licencji oprogramowania systemowego.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 lvl="1">
              <a:buFont typeface="Arial" pitchFamily="34" charset="0"/>
              <a:buChar char="•"/>
            </a:pPr>
            <a:r>
              <a:rPr lang="pl-PL" dirty="0" smtClean="0"/>
              <a:t>Zakup licencji oprogramowania Baz Danych.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 lvl="1">
              <a:buFont typeface="Arial" pitchFamily="34" charset="0"/>
              <a:buChar char="•"/>
            </a:pPr>
            <a:r>
              <a:rPr lang="pl-PL" dirty="0" smtClean="0"/>
              <a:t>Przeprowadzenie szkoleń z zakresu administracji zakupionym </a:t>
            </a:r>
          </a:p>
          <a:p>
            <a:r>
              <a:rPr lang="pl-PL" dirty="0" smtClean="0"/>
              <a:t>          oprogramowaniem dla pracowników działu IT Beneficjenta.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43608" y="908720"/>
            <a:ext cx="662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Zakup sprzętu i oprogramowania</a:t>
            </a:r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2658297" y="2564904"/>
            <a:ext cx="332847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 smtClean="0"/>
              <a:t>Szacowany koszt</a:t>
            </a:r>
          </a:p>
          <a:p>
            <a:pPr algn="ctr"/>
            <a:r>
              <a:rPr lang="pl-PL" dirty="0"/>
              <a:t>900 000,00 zł netto</a:t>
            </a:r>
            <a:endParaRPr lang="pl-PL" b="1" dirty="0"/>
          </a:p>
          <a:p>
            <a:pPr algn="ctr"/>
            <a:r>
              <a:rPr lang="pl-PL" dirty="0"/>
              <a:t>1 107 000,00 </a:t>
            </a:r>
            <a:r>
              <a:rPr lang="pl-PL" dirty="0" smtClean="0"/>
              <a:t>zł brutto</a:t>
            </a:r>
          </a:p>
          <a:p>
            <a:pPr algn="ctr"/>
            <a:endParaRPr lang="pl-PL" dirty="0"/>
          </a:p>
          <a:p>
            <a:pPr algn="ctr"/>
            <a:r>
              <a:rPr lang="pl-PL" b="1" dirty="0" smtClean="0"/>
              <a:t>Planowany termin realizacji</a:t>
            </a:r>
          </a:p>
          <a:p>
            <a:pPr algn="ctr"/>
            <a:r>
              <a:rPr lang="pl-PL" dirty="0" smtClean="0"/>
              <a:t>Data rozpoczęcia </a:t>
            </a:r>
            <a:r>
              <a:rPr lang="pl-PL" dirty="0"/>
              <a:t>2017-09-01</a:t>
            </a:r>
            <a:endParaRPr lang="pl-PL" dirty="0" smtClean="0"/>
          </a:p>
          <a:p>
            <a:pPr algn="ctr"/>
            <a:r>
              <a:rPr lang="pl-PL" dirty="0" smtClean="0"/>
              <a:t>Data zakończenia 2017-12-15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43608" y="908720"/>
            <a:ext cx="662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Zakup sprzętu i oprogramowania</a:t>
            </a:r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1498216" y="2132856"/>
            <a:ext cx="5774338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Efekty – produkty etapu:</a:t>
            </a:r>
          </a:p>
          <a:p>
            <a:pPr algn="ctr"/>
            <a:endParaRPr lang="pl-PL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l-PL" dirty="0" smtClean="0"/>
              <a:t>Uruchomiona infrastruktura serwerowa.</a:t>
            </a:r>
          </a:p>
          <a:p>
            <a:pPr marL="285750" indent="-285750">
              <a:buFont typeface="Arial" pitchFamily="34" charset="0"/>
              <a:buChar char="•"/>
            </a:pPr>
            <a:endParaRPr lang="pl-PL" dirty="0"/>
          </a:p>
          <a:p>
            <a:pPr marL="285750" indent="-285750">
              <a:buFont typeface="Arial" pitchFamily="34" charset="0"/>
              <a:buChar char="•"/>
            </a:pPr>
            <a:r>
              <a:rPr lang="pl-PL" dirty="0" smtClean="0"/>
              <a:t>Uruchomiona przestrzeń dyskowa na macierzach.</a:t>
            </a:r>
          </a:p>
          <a:p>
            <a:pPr marL="285750" indent="-285750">
              <a:buFont typeface="Arial" pitchFamily="34" charset="0"/>
              <a:buChar char="•"/>
            </a:pPr>
            <a:endParaRPr lang="pl-PL" dirty="0"/>
          </a:p>
          <a:p>
            <a:pPr marL="285750" indent="-285750">
              <a:buFont typeface="Arial" pitchFamily="34" charset="0"/>
              <a:buChar char="•"/>
            </a:pPr>
            <a:r>
              <a:rPr lang="pl-PL" dirty="0" smtClean="0"/>
              <a:t>Przeszkolenie kadry IT w ramach administracji  i instalacji</a:t>
            </a:r>
          </a:p>
          <a:p>
            <a:r>
              <a:rPr lang="pl-PL" dirty="0" smtClean="0"/>
              <a:t>      zakupionego oprogramowania systemowego</a:t>
            </a:r>
          </a:p>
          <a:p>
            <a:pPr marL="285750" indent="-285750">
              <a:buFont typeface="Arial" pitchFamily="34" charset="0"/>
              <a:buChar char="•"/>
            </a:pPr>
            <a:endParaRPr lang="pl-PL" dirty="0"/>
          </a:p>
          <a:p>
            <a:pPr marL="285750" indent="-285750">
              <a:buFont typeface="Arial" pitchFamily="34" charset="0"/>
              <a:buChar char="•"/>
            </a:pPr>
            <a:r>
              <a:rPr lang="pl-PL" dirty="0" smtClean="0"/>
              <a:t>Przeszkolenie kadry IT w ramach administracji  i instalacji</a:t>
            </a:r>
          </a:p>
          <a:p>
            <a:r>
              <a:rPr lang="pl-PL" dirty="0" smtClean="0"/>
              <a:t>      zakupionego oprogramowania Baz Danych</a:t>
            </a:r>
          </a:p>
          <a:p>
            <a:pPr marL="285750" indent="-285750">
              <a:buFont typeface="Arial" pitchFamily="34" charset="0"/>
              <a:buChar char="•"/>
            </a:pPr>
            <a:endParaRPr lang="pl-PL" dirty="0"/>
          </a:p>
          <a:p>
            <a:pPr marL="285750" indent="-285750">
              <a:buFont typeface="Arial" pitchFamily="34" charset="0"/>
              <a:buChar char="•"/>
            </a:pPr>
            <a:r>
              <a:rPr lang="pl-PL" dirty="0" smtClean="0"/>
              <a:t>Dokumentacja techniczna wykonanych prac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115616" y="764704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Dostosowanie istniejących modułów do nowych technologii baz danych</a:t>
            </a:r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571485" y="2492896"/>
            <a:ext cx="808663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Zakres działań:</a:t>
            </a:r>
          </a:p>
          <a:p>
            <a:pPr algn="ctr"/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Migracja Baz Danych systemu ZSI do zakupionej wersji oprogramowania Baz Danych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Modernizacja istniejących modułów w celu zapewnienia prawidłowej współpracy </a:t>
            </a:r>
          </a:p>
          <a:p>
            <a:r>
              <a:rPr lang="pl-PL" dirty="0" smtClean="0"/>
              <a:t>  oprogramowania z Bazą Danych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Przeprowadzenie szkoleń w ramach wprowadzonych zmian dla personelu IT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Stworzenie dokumentacji wprowadzonych zmian w systemie ZSI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899592" y="2636912"/>
            <a:ext cx="75608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dirty="0" smtClean="0"/>
              <a:t>Proces budowy systemu ZSI rozpoczęty został w 2003 roku.</a:t>
            </a:r>
            <a:br>
              <a:rPr lang="pl-PL" dirty="0" smtClean="0"/>
            </a:b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Konieczność wdrożenia tego narzędzia informatycznego wynikała z problemu </a:t>
            </a:r>
            <a:br>
              <a:rPr lang="pl-PL" dirty="0" smtClean="0"/>
            </a:br>
            <a:r>
              <a:rPr lang="pl-PL" dirty="0" smtClean="0"/>
              <a:t>  i złożoności procesu egzaminowania członków personelu lotniczego.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Moduł Egzaminowania Personelu Lotniczego powstał w czasie 5 miesięcy,           </a:t>
            </a:r>
            <a:br>
              <a:rPr lang="pl-PL" dirty="0" smtClean="0"/>
            </a:br>
            <a:r>
              <a:rPr lang="pl-PL" dirty="0" smtClean="0"/>
              <a:t>  a koszt jego wdrożenia zwrócił się w ciągu 24 miesięcy. </a:t>
            </a:r>
            <a:br>
              <a:rPr lang="pl-PL" dirty="0" smtClean="0"/>
            </a:b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Obecnie w trakcie dwutygodniowej sesji egzaminacyjnej przeprowadzane jest  </a:t>
            </a:r>
            <a:br>
              <a:rPr lang="pl-PL" dirty="0" smtClean="0"/>
            </a:br>
            <a:r>
              <a:rPr lang="pl-PL" dirty="0" smtClean="0"/>
              <a:t> od 1200 do 1500 egzaminów , w ciągu roku odbywa się 12 sesji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3491880" y="1990646"/>
            <a:ext cx="1858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smtClean="0"/>
              <a:t>Jak to się zaczeło:</a:t>
            </a:r>
            <a:endParaRPr lang="pl-PL" b="1"/>
          </a:p>
        </p:txBody>
      </p:sp>
      <p:sp>
        <p:nvSpPr>
          <p:cNvPr id="6" name="pole tekstowe 5"/>
          <p:cNvSpPr txBox="1"/>
          <p:nvPr/>
        </p:nvSpPr>
        <p:spPr>
          <a:xfrm>
            <a:off x="1043608" y="1268760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Zintegrowany System Informatyczny</a:t>
            </a:r>
            <a:endParaRPr lang="pl-PL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115616" y="764704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Dostosowanie istniejących modułów do nowych technologii baz danych</a:t>
            </a:r>
            <a:endParaRPr lang="pl-PL" sz="3200" dirty="0"/>
          </a:p>
        </p:txBody>
      </p:sp>
      <p:sp>
        <p:nvSpPr>
          <p:cNvPr id="3" name="Prostokąt 2"/>
          <p:cNvSpPr/>
          <p:nvPr/>
        </p:nvSpPr>
        <p:spPr>
          <a:xfrm>
            <a:off x="2286000" y="2499861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pl-PL" b="1" dirty="0" smtClean="0"/>
          </a:p>
          <a:p>
            <a:pPr algn="ctr"/>
            <a:r>
              <a:rPr lang="pl-PL" b="1" dirty="0" smtClean="0"/>
              <a:t>Szacowany koszt</a:t>
            </a:r>
          </a:p>
          <a:p>
            <a:pPr algn="ctr"/>
            <a:r>
              <a:rPr lang="pl-PL" dirty="0"/>
              <a:t>895 934,96 zł netto</a:t>
            </a:r>
            <a:endParaRPr lang="pl-PL" b="1" dirty="0"/>
          </a:p>
          <a:p>
            <a:pPr algn="ctr"/>
            <a:r>
              <a:rPr lang="en-US" dirty="0"/>
              <a:t>1 102 000,00 </a:t>
            </a:r>
            <a:r>
              <a:rPr lang="en-US" dirty="0" err="1"/>
              <a:t>zł</a:t>
            </a:r>
            <a:r>
              <a:rPr lang="en-US" dirty="0"/>
              <a:t> </a:t>
            </a:r>
            <a:r>
              <a:rPr lang="pl-PL" dirty="0" smtClean="0"/>
              <a:t>brutto</a:t>
            </a:r>
          </a:p>
          <a:p>
            <a:pPr algn="ctr"/>
            <a:endParaRPr lang="pl-PL" dirty="0" smtClean="0"/>
          </a:p>
          <a:p>
            <a:pPr algn="ctr"/>
            <a:r>
              <a:rPr lang="pl-PL" b="1" dirty="0" smtClean="0"/>
              <a:t>Planowany termin realizacji</a:t>
            </a:r>
          </a:p>
          <a:p>
            <a:pPr algn="ctr"/>
            <a:r>
              <a:rPr lang="pl-PL" dirty="0" smtClean="0"/>
              <a:t>Data rozpoczęcia </a:t>
            </a:r>
            <a:r>
              <a:rPr lang="pl-PL" dirty="0"/>
              <a:t>2018-01-01</a:t>
            </a:r>
            <a:endParaRPr lang="pl-PL" dirty="0" smtClean="0"/>
          </a:p>
          <a:p>
            <a:pPr algn="ctr"/>
            <a:r>
              <a:rPr lang="pl-PL" dirty="0" smtClean="0"/>
              <a:t>Data zakończenia 2018-12-15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115616" y="764704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Dostosowanie istniejących modułów do nowych technologii baz danych</a:t>
            </a:r>
            <a:endParaRPr lang="pl-PL" sz="32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184051" y="2564904"/>
            <a:ext cx="648786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Efekty – produkty etapu:</a:t>
            </a:r>
          </a:p>
          <a:p>
            <a:pPr algn="ctr"/>
            <a:endParaRPr lang="pl-PL" b="1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Ujednolicenie technologii Baz Danych istniejących modułów ZSI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Przeniesienie Baz Danych systemu ZSI na nową infrastrukturę.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Potwierdzona testami poprawność działania istniejących Modułów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Przeszkolenie kadry IT w ramach </a:t>
            </a:r>
            <a:r>
              <a:rPr lang="pl-PL" dirty="0"/>
              <a:t>w</a:t>
            </a:r>
            <a:r>
              <a:rPr lang="pl-PL" dirty="0" smtClean="0"/>
              <a:t>prowadzonych zmian.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Dokumentacja techniczna wykonanych prac.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43608" y="836712"/>
            <a:ext cx="662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Budowa Modułu </a:t>
            </a:r>
            <a:r>
              <a:rPr lang="pl-PL" sz="3200" dirty="0"/>
              <a:t>T</a:t>
            </a:r>
            <a:r>
              <a:rPr lang="pl-PL" sz="3200" dirty="0" smtClean="0"/>
              <a:t>echniki Lotniczej</a:t>
            </a:r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683568" y="2132856"/>
            <a:ext cx="7533281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Zakres działań:</a:t>
            </a:r>
          </a:p>
          <a:p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Budowa Modułu Techniki Lotniczej zgodnie z SIWZ z zachowaniem </a:t>
            </a:r>
          </a:p>
          <a:p>
            <a:r>
              <a:rPr lang="pl-PL" dirty="0" smtClean="0"/>
              <a:t>  pełnej funkcjonalności systemu ACAM 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Migracja danych z istniejącego systemu ACAM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Przeprowadzenie szkoleń z administracji nowym modułem dla personelu IT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Przeprowadzenie szkoleń w ramach obsługi nowego modułu dla pracowników</a:t>
            </a:r>
          </a:p>
          <a:p>
            <a:r>
              <a:rPr lang="pl-PL" dirty="0" smtClean="0"/>
              <a:t>  Beneficjenta, przyszłych użytkowników modułu.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Stworzenie dokumentacji technicznej zbudowanego modułu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43608" y="836712"/>
            <a:ext cx="662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Budowa Modułu </a:t>
            </a:r>
            <a:r>
              <a:rPr lang="pl-PL" sz="3200" dirty="0"/>
              <a:t>T</a:t>
            </a:r>
            <a:r>
              <a:rPr lang="pl-PL" sz="3200" dirty="0" smtClean="0"/>
              <a:t>echniki Lotniczej</a:t>
            </a:r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2915816" y="2492896"/>
            <a:ext cx="29181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Szacowany koszt</a:t>
            </a:r>
          </a:p>
          <a:p>
            <a:pPr algn="ctr"/>
            <a:r>
              <a:rPr lang="pl-PL" dirty="0"/>
              <a:t>2 845 528,45 zł netto</a:t>
            </a:r>
            <a:endParaRPr lang="pl-PL" b="1" dirty="0"/>
          </a:p>
          <a:p>
            <a:pPr algn="ctr"/>
            <a:r>
              <a:rPr lang="en-US" dirty="0"/>
              <a:t>3 500 </a:t>
            </a:r>
            <a:r>
              <a:rPr lang="en-US" dirty="0" smtClean="0"/>
              <a:t>000,00</a:t>
            </a:r>
            <a:r>
              <a:rPr lang="pl-PL" dirty="0" smtClean="0"/>
              <a:t> </a:t>
            </a:r>
            <a:r>
              <a:rPr lang="en-US" dirty="0" err="1" smtClean="0"/>
              <a:t>zł</a:t>
            </a:r>
            <a:r>
              <a:rPr lang="en-US" dirty="0" smtClean="0"/>
              <a:t> </a:t>
            </a:r>
            <a:r>
              <a:rPr lang="en-US" dirty="0" err="1" smtClean="0"/>
              <a:t>brutto</a:t>
            </a:r>
            <a:endParaRPr lang="pl-PL" dirty="0" smtClean="0"/>
          </a:p>
          <a:p>
            <a:endParaRPr lang="pl-PL" dirty="0" smtClean="0"/>
          </a:p>
          <a:p>
            <a:pPr algn="ctr"/>
            <a:r>
              <a:rPr lang="pl-PL" b="1" dirty="0" smtClean="0"/>
              <a:t>Planowany termin realizacji</a:t>
            </a:r>
          </a:p>
          <a:p>
            <a:pPr algn="ctr"/>
            <a:r>
              <a:rPr lang="pl-PL" dirty="0" smtClean="0"/>
              <a:t>Data rozpoczęcia 2018-01-01</a:t>
            </a:r>
          </a:p>
          <a:p>
            <a:pPr algn="ctr"/>
            <a:r>
              <a:rPr lang="pl-PL" dirty="0" smtClean="0"/>
              <a:t>Data zakończenia 2018-12-15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43608" y="836712"/>
            <a:ext cx="662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Budowa Modułu </a:t>
            </a:r>
            <a:r>
              <a:rPr lang="pl-PL" sz="3200" dirty="0"/>
              <a:t>T</a:t>
            </a:r>
            <a:r>
              <a:rPr lang="pl-PL" sz="3200" dirty="0" smtClean="0"/>
              <a:t>echniki Lotniczej</a:t>
            </a:r>
            <a:endParaRPr lang="pl-PL" sz="32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1835696" y="2204864"/>
            <a:ext cx="460241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Efekty – produkty etapu:</a:t>
            </a:r>
          </a:p>
          <a:p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W pełni funkcjonalny Moduł Techniki Lotniczej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Przeszkolony personel IT beneficjenta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Przeszkoleni Pracownicy beneficjenta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Dokumentacja techniczna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Kody źródłowe aplikacji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95536" y="692696"/>
            <a:ext cx="842493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Budowa modułów:</a:t>
            </a:r>
          </a:p>
          <a:p>
            <a:pPr algn="ctr"/>
            <a:r>
              <a:rPr lang="pl-PL" sz="2800" dirty="0" smtClean="0"/>
              <a:t>Koncesji i Zezwoleń oraz Modułu Żeglugi Powietrznej</a:t>
            </a:r>
            <a:endParaRPr lang="pl-PL" sz="28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741562" y="2132856"/>
            <a:ext cx="767710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Zakres działań:</a:t>
            </a:r>
          </a:p>
          <a:p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Budowa Modułu Koncesji i Zezwoleń zgodnie z SIWZ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Budowa Modułu Żeglugi Powietrznej zgodnie z SIWZ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Migracja oraz import danych z istniejących zbiorów Beneficjenta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Przeprowadzenie szkoleń w z administracji nowymi modułami dla personelu IT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Przeprowadzenie szkoleń w ramach obsługi nowych modułów dla pracowników</a:t>
            </a:r>
          </a:p>
          <a:p>
            <a:r>
              <a:rPr lang="pl-PL" dirty="0" smtClean="0"/>
              <a:t>  Beneficjenta, przyszłych użytkowników modułów.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Stworzenie dokumentacji technicznej zbudowanych modułów.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95536" y="692696"/>
            <a:ext cx="842493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Budowa modułów:</a:t>
            </a:r>
          </a:p>
          <a:p>
            <a:pPr algn="ctr"/>
            <a:r>
              <a:rPr lang="pl-PL" sz="2800" dirty="0" smtClean="0"/>
              <a:t>Koncesji i Zezwoleń oraz Modułu Żeglugi Powietrznej</a:t>
            </a:r>
            <a:endParaRPr lang="pl-PL" sz="28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3187850" y="2564904"/>
            <a:ext cx="292650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 smtClean="0"/>
              <a:t>Szacowany koszt modułów:</a:t>
            </a:r>
          </a:p>
          <a:p>
            <a:pPr algn="ctr"/>
            <a:r>
              <a:rPr lang="pl-PL" b="1" dirty="0" smtClean="0"/>
              <a:t>Koncesji </a:t>
            </a:r>
            <a:r>
              <a:rPr lang="pl-PL" b="1" dirty="0"/>
              <a:t>i Zezwoleń</a:t>
            </a:r>
            <a:endParaRPr lang="pl-PL" b="1" dirty="0" smtClean="0"/>
          </a:p>
          <a:p>
            <a:pPr algn="ctr"/>
            <a:r>
              <a:rPr lang="pl-PL" dirty="0"/>
              <a:t>813 008,13 zł netto</a:t>
            </a:r>
            <a:endParaRPr lang="pl-PL" b="1" dirty="0"/>
          </a:p>
          <a:p>
            <a:pPr algn="ctr"/>
            <a:r>
              <a:rPr lang="en-US" dirty="0"/>
              <a:t>1 000 000,00 </a:t>
            </a:r>
            <a:r>
              <a:rPr lang="en-US" dirty="0" err="1"/>
              <a:t>zł</a:t>
            </a:r>
            <a:r>
              <a:rPr lang="en-US" dirty="0"/>
              <a:t> </a:t>
            </a:r>
            <a:r>
              <a:rPr lang="en-US" dirty="0" err="1" smtClean="0"/>
              <a:t>brutto</a:t>
            </a:r>
            <a:endParaRPr lang="pl-PL" dirty="0" smtClean="0"/>
          </a:p>
          <a:p>
            <a:pPr algn="ctr"/>
            <a:endParaRPr lang="pl-PL" dirty="0" smtClean="0"/>
          </a:p>
          <a:p>
            <a:pPr algn="ctr"/>
            <a:r>
              <a:rPr lang="pl-PL" b="1" dirty="0" smtClean="0"/>
              <a:t>Żeglugi </a:t>
            </a:r>
            <a:r>
              <a:rPr lang="pl-PL" b="1" dirty="0"/>
              <a:t>Powietrznej</a:t>
            </a:r>
          </a:p>
          <a:p>
            <a:pPr algn="ctr"/>
            <a:r>
              <a:rPr lang="pl-PL" dirty="0" smtClean="0"/>
              <a:t>650</a:t>
            </a:r>
            <a:r>
              <a:rPr lang="pl-PL" dirty="0"/>
              <a:t> 406,50 zł netto</a:t>
            </a:r>
            <a:endParaRPr lang="pl-PL" b="1" dirty="0"/>
          </a:p>
          <a:p>
            <a:pPr algn="ctr"/>
            <a:r>
              <a:rPr lang="en-US" dirty="0"/>
              <a:t>800 000,00 </a:t>
            </a:r>
            <a:r>
              <a:rPr lang="en-US" dirty="0" err="1"/>
              <a:t>zł</a:t>
            </a:r>
            <a:r>
              <a:rPr lang="en-US" dirty="0"/>
              <a:t> </a:t>
            </a:r>
            <a:r>
              <a:rPr lang="en-US" dirty="0" err="1" smtClean="0"/>
              <a:t>brutto</a:t>
            </a:r>
            <a:endParaRPr lang="pl-PL" dirty="0" smtClean="0"/>
          </a:p>
          <a:p>
            <a:pPr algn="ctr"/>
            <a:endParaRPr lang="pl-PL" dirty="0" smtClean="0"/>
          </a:p>
          <a:p>
            <a:pPr algn="ctr"/>
            <a:r>
              <a:rPr lang="pl-PL" b="1" dirty="0" smtClean="0"/>
              <a:t>Planowany termin realizacji</a:t>
            </a:r>
          </a:p>
          <a:p>
            <a:pPr algn="ctr"/>
            <a:r>
              <a:rPr lang="pl-PL" dirty="0" smtClean="0"/>
              <a:t>Data rozpoczęcia </a:t>
            </a:r>
            <a:r>
              <a:rPr lang="pl-PL" dirty="0"/>
              <a:t>2019-01-01</a:t>
            </a:r>
            <a:endParaRPr lang="pl-PL" dirty="0" smtClean="0"/>
          </a:p>
          <a:p>
            <a:pPr algn="ctr"/>
            <a:r>
              <a:rPr lang="pl-PL" dirty="0" smtClean="0"/>
              <a:t>Data zakończenia 2019-12-15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95536" y="692696"/>
            <a:ext cx="842493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Budowa modułów:</a:t>
            </a:r>
          </a:p>
          <a:p>
            <a:pPr algn="ctr"/>
            <a:r>
              <a:rPr lang="pl-PL" sz="2800" dirty="0" smtClean="0"/>
              <a:t>Koncesji i Zezwoleń oraz Modułu Żeglugi Powietrznej</a:t>
            </a:r>
            <a:endParaRPr lang="pl-PL" sz="28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2195736" y="2420888"/>
            <a:ext cx="4828438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Efekty – produkty etapu:</a:t>
            </a:r>
          </a:p>
          <a:p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W pełni funkcjonalny Moduł Koncesji i Zezwoleń 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W pełni funkcjonalny Moduł Żeglugi Powietrznej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Przeszkolony personel IT Beneficjenta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Przeszkoleni Pracownicy Beneficjenta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Dokumentacja techniczna 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Kody źródłowe aplikacji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7504" y="548680"/>
            <a:ext cx="903649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Budowa Modułów:</a:t>
            </a:r>
          </a:p>
          <a:p>
            <a:pPr algn="ctr"/>
            <a:r>
              <a:rPr lang="pl-PL" sz="3200" dirty="0"/>
              <a:t>	</a:t>
            </a:r>
            <a:r>
              <a:rPr lang="pl-PL" sz="2400" dirty="0" smtClean="0"/>
              <a:t>Rejestru Lotnisk i Lądowisk</a:t>
            </a:r>
          </a:p>
          <a:p>
            <a:pPr algn="ctr"/>
            <a:r>
              <a:rPr lang="pl-PL" sz="2400" dirty="0"/>
              <a:t>	</a:t>
            </a:r>
            <a:r>
              <a:rPr lang="pl-PL" sz="2400" dirty="0" smtClean="0"/>
              <a:t>Ochrony i Ułatwień w Lotnictwie Cywilnym</a:t>
            </a:r>
          </a:p>
          <a:p>
            <a:pPr algn="ctr"/>
            <a:r>
              <a:rPr lang="pl-PL" sz="2400" dirty="0"/>
              <a:t>	</a:t>
            </a:r>
            <a:r>
              <a:rPr lang="pl-PL" sz="2400" dirty="0" smtClean="0"/>
              <a:t>Zarządzania Bezpieczeństwem w Lotnictwie Cywilnym</a:t>
            </a:r>
            <a:r>
              <a:rPr lang="pl-PL" sz="3200" dirty="0"/>
              <a:t>	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92087" y="2992691"/>
            <a:ext cx="836620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Zakres działań:</a:t>
            </a:r>
          </a:p>
          <a:p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Budowa Modułu Rejestru Lotnisk i Lądowisk zgodnie z SIWZ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Budowa Modułu Ochrony i Ułatwień w Lotnictwie Cywilnym zgodnie z SIWZ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Budowa Modułu Zarządzania Bezpieczeństwem w Lotnictwie Cywilnym zgodnie z SIWZ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Migracja oraz import danych z istniejących zbiorów Beneficjenta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7504" y="548680"/>
            <a:ext cx="903649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Budowa Modułów:</a:t>
            </a:r>
          </a:p>
          <a:p>
            <a:pPr algn="ctr"/>
            <a:r>
              <a:rPr lang="pl-PL" sz="3200" dirty="0"/>
              <a:t>	</a:t>
            </a:r>
            <a:r>
              <a:rPr lang="pl-PL" sz="2400" dirty="0" smtClean="0"/>
              <a:t>Rejestru Lotnisk i Lądowisk</a:t>
            </a:r>
          </a:p>
          <a:p>
            <a:pPr algn="ctr"/>
            <a:r>
              <a:rPr lang="pl-PL" sz="2400" dirty="0"/>
              <a:t>	</a:t>
            </a:r>
            <a:r>
              <a:rPr lang="pl-PL" sz="2400" dirty="0" smtClean="0"/>
              <a:t>Ochrony i Ułatwień w Lotnictwie Cywilnym</a:t>
            </a:r>
          </a:p>
          <a:p>
            <a:pPr algn="ctr"/>
            <a:r>
              <a:rPr lang="pl-PL" sz="2400" dirty="0"/>
              <a:t>	</a:t>
            </a:r>
            <a:r>
              <a:rPr lang="pl-PL" sz="2400" dirty="0" smtClean="0"/>
              <a:t>Zarządzania Bezpieczeństwem w Lotnictwie Cywilnym</a:t>
            </a:r>
            <a:r>
              <a:rPr lang="pl-PL" sz="3200" dirty="0"/>
              <a:t>	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755576" y="3140968"/>
            <a:ext cx="767710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 smtClean="0"/>
              <a:t>Zakres działań c.d.:</a:t>
            </a:r>
          </a:p>
          <a:p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Przeprowadzenie szkoleń w z administracji nowymi modułami dla personelu IT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Przeprowadzenie szkoleń w ramach obsługi nowych modułów dla pracowników</a:t>
            </a:r>
          </a:p>
          <a:p>
            <a:r>
              <a:rPr lang="pl-PL" dirty="0" smtClean="0"/>
              <a:t>  Beneficjenta, przyszłych użytkowników modułów.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Stworzenie dokumentacji technicznej zbudowanych modułów.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899592" y="2492896"/>
            <a:ext cx="75608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b="1" dirty="0"/>
              <a:t>Moduł Licencjonowania Personelu Lotniczego </a:t>
            </a:r>
            <a:r>
              <a:rPr lang="pl-PL" dirty="0"/>
              <a:t>pozwalający na realizację 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smtClean="0"/>
              <a:t>  skomplikowanych </a:t>
            </a:r>
            <a:r>
              <a:rPr lang="pl-PL" dirty="0"/>
              <a:t>procedur licencjonowania personelu lotniczego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  i </a:t>
            </a:r>
            <a:r>
              <a:rPr lang="pl-PL" dirty="0"/>
              <a:t>jednocześnie prowadzenie </a:t>
            </a:r>
            <a:r>
              <a:rPr lang="pl-PL" dirty="0" smtClean="0"/>
              <a:t>publicznego Rejestru </a:t>
            </a:r>
            <a:r>
              <a:rPr lang="pl-PL" dirty="0"/>
              <a:t>Personelu </a:t>
            </a:r>
            <a:r>
              <a:rPr lang="pl-PL" dirty="0" smtClean="0"/>
              <a:t>Lotniczego</a:t>
            </a:r>
          </a:p>
          <a:p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b="1" dirty="0" smtClean="0"/>
              <a:t>Moduł </a:t>
            </a:r>
            <a:r>
              <a:rPr lang="pl-PL" b="1" dirty="0"/>
              <a:t>wydawania orzeczeń lotniczo-lekarskich dla Personelu </a:t>
            </a:r>
            <a:r>
              <a:rPr lang="pl-PL" b="1" dirty="0" smtClean="0"/>
              <a:t>Lotniczego</a:t>
            </a:r>
            <a:endParaRPr lang="pl-PL" dirty="0"/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b="1" dirty="0"/>
              <a:t>Moduł statystyk przewozowych Urzędu Lotnictwa </a:t>
            </a:r>
            <a:r>
              <a:rPr lang="pl-PL" b="1" dirty="0" smtClean="0"/>
              <a:t>Cywilnego</a:t>
            </a:r>
            <a:endParaRPr lang="pl-PL" dirty="0"/>
          </a:p>
          <a:p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b="1" dirty="0" smtClean="0"/>
              <a:t>Moduł Krajowego Systemu Egzaminów Językowych Personelu Lotniczego</a:t>
            </a:r>
            <a:endParaRPr lang="pl-PL" dirty="0" smtClean="0"/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b="1" dirty="0"/>
              <a:t>Moduł Operacji Lotniczych </a:t>
            </a:r>
            <a:r>
              <a:rPr lang="pl-PL" dirty="0"/>
              <a:t>realizujący procedury licencjonowania i ciągłego 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smtClean="0"/>
              <a:t>  nadzoru </a:t>
            </a:r>
            <a:r>
              <a:rPr lang="pl-PL" dirty="0"/>
              <a:t>nad przewoźnikami lotniczymi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3275856" y="1916832"/>
            <a:ext cx="1936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Pozostałe moduły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6" name="pole tekstowe 5"/>
          <p:cNvSpPr txBox="1"/>
          <p:nvPr/>
        </p:nvSpPr>
        <p:spPr>
          <a:xfrm>
            <a:off x="1043608" y="1268760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Zintegrowany System Informatyczny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409355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7504" y="548680"/>
            <a:ext cx="903649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Budowa Modułów:</a:t>
            </a:r>
          </a:p>
          <a:p>
            <a:pPr algn="ctr"/>
            <a:r>
              <a:rPr lang="pl-PL" sz="3200" dirty="0"/>
              <a:t>	</a:t>
            </a:r>
            <a:r>
              <a:rPr lang="pl-PL" sz="2400" dirty="0" smtClean="0"/>
              <a:t>Rejestru Lotnisk i Lądowisk</a:t>
            </a:r>
          </a:p>
          <a:p>
            <a:pPr algn="ctr"/>
            <a:r>
              <a:rPr lang="pl-PL" sz="2400" dirty="0"/>
              <a:t>	</a:t>
            </a:r>
            <a:r>
              <a:rPr lang="pl-PL" sz="2400" dirty="0" smtClean="0"/>
              <a:t>Ochrony i Ułatwień w Lotnictwie Cywilnym</a:t>
            </a:r>
          </a:p>
          <a:p>
            <a:pPr algn="ctr"/>
            <a:r>
              <a:rPr lang="pl-PL" sz="2400" dirty="0"/>
              <a:t>	</a:t>
            </a:r>
            <a:r>
              <a:rPr lang="pl-PL" sz="2400" dirty="0" smtClean="0"/>
              <a:t>Zarządzania Bezpieczeństwem w Lotnictwie Cywilnym</a:t>
            </a:r>
            <a:r>
              <a:rPr lang="pl-PL" sz="3200" dirty="0"/>
              <a:t>	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1855894" y="2924944"/>
            <a:ext cx="537499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 smtClean="0"/>
              <a:t>Szacowany koszt modułów:</a:t>
            </a:r>
          </a:p>
          <a:p>
            <a:pPr algn="ctr"/>
            <a:r>
              <a:rPr lang="pl-PL" b="1" dirty="0" smtClean="0"/>
              <a:t>Rejestru Lotnisk i Lądowisk </a:t>
            </a:r>
          </a:p>
          <a:p>
            <a:pPr algn="ctr"/>
            <a:r>
              <a:rPr lang="pl-PL" dirty="0" smtClean="0"/>
              <a:t>650 406,50 zł netto</a:t>
            </a:r>
            <a:endParaRPr lang="pl-PL" b="1" dirty="0" smtClean="0"/>
          </a:p>
          <a:p>
            <a:pPr algn="ctr"/>
            <a:r>
              <a:rPr lang="en-US" dirty="0" smtClean="0"/>
              <a:t>800 000,00 </a:t>
            </a:r>
            <a:r>
              <a:rPr lang="en-US" dirty="0" err="1" smtClean="0"/>
              <a:t>zł</a:t>
            </a:r>
            <a:r>
              <a:rPr lang="en-US" dirty="0" smtClean="0"/>
              <a:t> </a:t>
            </a:r>
            <a:r>
              <a:rPr lang="en-US" dirty="0" err="1" smtClean="0"/>
              <a:t>brutto</a:t>
            </a:r>
            <a:endParaRPr lang="pl-PL" dirty="0" smtClean="0"/>
          </a:p>
          <a:p>
            <a:pPr algn="ctr"/>
            <a:endParaRPr lang="pl-PL" dirty="0" smtClean="0"/>
          </a:p>
          <a:p>
            <a:pPr algn="ctr"/>
            <a:r>
              <a:rPr lang="pl-PL" b="1" dirty="0" smtClean="0"/>
              <a:t>Ochrony i Ułatwień w Lotnictwie Cywilnym </a:t>
            </a:r>
          </a:p>
          <a:p>
            <a:pPr algn="ctr"/>
            <a:r>
              <a:rPr lang="pl-PL" dirty="0" smtClean="0"/>
              <a:t>650 406,50 zł netto</a:t>
            </a:r>
            <a:endParaRPr lang="pl-PL" b="1" dirty="0" smtClean="0"/>
          </a:p>
          <a:p>
            <a:pPr algn="ctr"/>
            <a:r>
              <a:rPr lang="en-US" dirty="0" smtClean="0"/>
              <a:t>800 000,00 </a:t>
            </a:r>
            <a:r>
              <a:rPr lang="en-US" dirty="0" err="1" smtClean="0"/>
              <a:t>zł</a:t>
            </a:r>
            <a:r>
              <a:rPr lang="en-US" dirty="0" smtClean="0"/>
              <a:t> </a:t>
            </a:r>
            <a:r>
              <a:rPr lang="en-US" dirty="0" err="1" smtClean="0"/>
              <a:t>brutto</a:t>
            </a:r>
            <a:endParaRPr lang="pl-PL" dirty="0" smtClean="0"/>
          </a:p>
          <a:p>
            <a:pPr algn="ctr"/>
            <a:endParaRPr lang="pl-PL" dirty="0" smtClean="0"/>
          </a:p>
          <a:p>
            <a:pPr algn="ctr"/>
            <a:r>
              <a:rPr lang="pl-PL" b="1" dirty="0" smtClean="0"/>
              <a:t>Zarządzania Bezpieczeństwem w Lotnictwie Cywilnym </a:t>
            </a:r>
          </a:p>
          <a:p>
            <a:pPr algn="ctr"/>
            <a:r>
              <a:rPr lang="pl-PL" dirty="0" smtClean="0"/>
              <a:t>650 406,50 zł netto</a:t>
            </a:r>
            <a:endParaRPr lang="pl-PL" b="1" dirty="0" smtClean="0"/>
          </a:p>
          <a:p>
            <a:pPr algn="ctr"/>
            <a:r>
              <a:rPr lang="en-US" dirty="0" smtClean="0"/>
              <a:t>800 000,00 </a:t>
            </a:r>
            <a:r>
              <a:rPr lang="en-US" dirty="0" err="1" smtClean="0"/>
              <a:t>zł</a:t>
            </a:r>
            <a:r>
              <a:rPr lang="en-US" dirty="0" smtClean="0"/>
              <a:t> </a:t>
            </a:r>
            <a:r>
              <a:rPr lang="en-US" dirty="0" err="1" smtClean="0"/>
              <a:t>brutto</a:t>
            </a:r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7504" y="548680"/>
            <a:ext cx="903649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Budowa Modułów:</a:t>
            </a:r>
          </a:p>
          <a:p>
            <a:pPr algn="ctr"/>
            <a:r>
              <a:rPr lang="pl-PL" sz="3200" dirty="0"/>
              <a:t>	</a:t>
            </a:r>
            <a:r>
              <a:rPr lang="pl-PL" sz="2400" dirty="0" smtClean="0"/>
              <a:t>Rejestru Lotnisk i Lądowisk</a:t>
            </a:r>
          </a:p>
          <a:p>
            <a:pPr algn="ctr"/>
            <a:r>
              <a:rPr lang="pl-PL" sz="2400" dirty="0"/>
              <a:t>	</a:t>
            </a:r>
            <a:r>
              <a:rPr lang="pl-PL" sz="2400" dirty="0" smtClean="0"/>
              <a:t>Ochrony i Ułatwień w Lotnictwie Cywilnym</a:t>
            </a:r>
          </a:p>
          <a:p>
            <a:pPr algn="ctr"/>
            <a:r>
              <a:rPr lang="pl-PL" sz="2400" dirty="0"/>
              <a:t>	</a:t>
            </a:r>
            <a:r>
              <a:rPr lang="pl-PL" sz="2400" dirty="0" smtClean="0"/>
              <a:t>Zarządzania Bezpieczeństwem w Lotnictwie Cywilnym</a:t>
            </a:r>
            <a:r>
              <a:rPr lang="pl-PL" sz="3200" dirty="0"/>
              <a:t>	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3131840" y="3717032"/>
            <a:ext cx="29265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 smtClean="0"/>
              <a:t>Planowany termin realizacji</a:t>
            </a:r>
          </a:p>
          <a:p>
            <a:pPr algn="ctr"/>
            <a:r>
              <a:rPr lang="pl-PL" dirty="0" smtClean="0"/>
              <a:t>Data rozpoczęcia </a:t>
            </a:r>
            <a:r>
              <a:rPr lang="pl-PL" dirty="0"/>
              <a:t>2020-01-01</a:t>
            </a:r>
            <a:endParaRPr lang="pl-PL" dirty="0" smtClean="0"/>
          </a:p>
          <a:p>
            <a:pPr algn="ctr"/>
            <a:r>
              <a:rPr lang="pl-PL" dirty="0" smtClean="0"/>
              <a:t>Data zakończenia</a:t>
            </a:r>
            <a:r>
              <a:rPr lang="pl-PL" dirty="0"/>
              <a:t> 2020-12-15</a:t>
            </a:r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7504" y="548680"/>
            <a:ext cx="903649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Budowa Modułów:</a:t>
            </a:r>
          </a:p>
          <a:p>
            <a:pPr algn="ctr"/>
            <a:r>
              <a:rPr lang="pl-PL" sz="3200" dirty="0"/>
              <a:t>	</a:t>
            </a:r>
            <a:r>
              <a:rPr lang="pl-PL" sz="2400" dirty="0" smtClean="0"/>
              <a:t>Rejestru Lotnisk i Lądowisk</a:t>
            </a:r>
          </a:p>
          <a:p>
            <a:pPr algn="ctr"/>
            <a:r>
              <a:rPr lang="pl-PL" sz="2400" dirty="0"/>
              <a:t>	</a:t>
            </a:r>
            <a:r>
              <a:rPr lang="pl-PL" sz="2400" dirty="0" smtClean="0"/>
              <a:t>Ochrony i Ułatwień w Lotnictwie Cywilnym</a:t>
            </a:r>
          </a:p>
          <a:p>
            <a:pPr algn="ctr"/>
            <a:r>
              <a:rPr lang="pl-PL" sz="2400" dirty="0"/>
              <a:t>	</a:t>
            </a:r>
            <a:r>
              <a:rPr lang="pl-PL" sz="2400" dirty="0" smtClean="0"/>
              <a:t>Zarządzania Bezpieczeństwem w Lotnictwie Cywilnym</a:t>
            </a:r>
            <a:r>
              <a:rPr lang="pl-PL" sz="3200" dirty="0"/>
              <a:t>	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683568" y="3284984"/>
            <a:ext cx="799962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 smtClean="0"/>
              <a:t>Efekty – produkty etapu:</a:t>
            </a:r>
          </a:p>
          <a:p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W pełni funkcjonalny Moduł Rejestru Lotnisk i Lądowisk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W pełni funkcjonalny Moduł Ochrony i Ułatwień w Lotnictwie Cywilnym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W pełni funkcjonalny Moduł Zarządzania Bezpieczeństwem w Lotnictwie Cywilnym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07504" y="548680"/>
            <a:ext cx="903649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Kamień Milowy</a:t>
            </a:r>
          </a:p>
          <a:p>
            <a:pPr algn="ctr"/>
            <a:r>
              <a:rPr lang="pl-PL" sz="3200" dirty="0" smtClean="0"/>
              <a:t>Budowa Modułów:</a:t>
            </a:r>
          </a:p>
          <a:p>
            <a:pPr algn="ctr"/>
            <a:r>
              <a:rPr lang="pl-PL" sz="3200" dirty="0"/>
              <a:t>	</a:t>
            </a:r>
            <a:r>
              <a:rPr lang="pl-PL" sz="2400" dirty="0" smtClean="0"/>
              <a:t>Rejestru Lotnisk i Lądowisk</a:t>
            </a:r>
          </a:p>
          <a:p>
            <a:pPr algn="ctr"/>
            <a:r>
              <a:rPr lang="pl-PL" sz="2400" dirty="0"/>
              <a:t>	</a:t>
            </a:r>
            <a:r>
              <a:rPr lang="pl-PL" sz="2400" dirty="0" smtClean="0"/>
              <a:t>Ochrony i Ułatwień w Lotnictwie Cywilnym</a:t>
            </a:r>
          </a:p>
          <a:p>
            <a:pPr algn="ctr"/>
            <a:r>
              <a:rPr lang="pl-PL" sz="2400" dirty="0"/>
              <a:t>	</a:t>
            </a:r>
            <a:r>
              <a:rPr lang="pl-PL" sz="2400" dirty="0" smtClean="0"/>
              <a:t>Zarządzania Bezpieczeństwem w Lotnictwie Cywilnym</a:t>
            </a:r>
            <a:r>
              <a:rPr lang="pl-PL" sz="3200" dirty="0"/>
              <a:t>	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2843808" y="3068960"/>
            <a:ext cx="377077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 smtClean="0"/>
              <a:t>Efekty – produkty etapu c.d.:</a:t>
            </a:r>
          </a:p>
          <a:p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Przeszkolony personel IT Beneficjenta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Przeszkoleni Pracownicy Beneficjenta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Dokumentacja techniczna 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Kody źródłowe aplikacji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115616" y="908720"/>
            <a:ext cx="6624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Harmonogram Zamówień publicznych</a:t>
            </a:r>
          </a:p>
          <a:p>
            <a:pPr algn="ctr"/>
            <a:r>
              <a:rPr lang="pl-PL" sz="1200" dirty="0" smtClean="0"/>
              <a:t>(termin od ogłoszenia postępowania do planowanego dnia zakończenia realizacji)</a:t>
            </a:r>
            <a:endParaRPr lang="pl-PL" sz="12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598736" y="1916832"/>
            <a:ext cx="7945124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 smtClean="0"/>
              <a:t>2017-01-01 do 2022-06-30</a:t>
            </a:r>
          </a:p>
          <a:p>
            <a:pPr algn="ctr"/>
            <a:endParaRPr lang="pl-PL" dirty="0" smtClean="0"/>
          </a:p>
          <a:p>
            <a:pPr algn="ctr"/>
            <a:r>
              <a:rPr lang="pl-PL" dirty="0" smtClean="0"/>
              <a:t>Wybór zewnętrznego konsultanta/konsultantów  w celu wykonania analizy </a:t>
            </a:r>
            <a:r>
              <a:rPr lang="pl-PL" dirty="0"/>
              <a:t>stanu </a:t>
            </a:r>
            <a:endParaRPr lang="pl-PL" dirty="0" smtClean="0"/>
          </a:p>
          <a:p>
            <a:pPr algn="ctr"/>
            <a:r>
              <a:rPr lang="pl-PL" dirty="0" smtClean="0"/>
              <a:t>aktualnego </a:t>
            </a:r>
            <a:r>
              <a:rPr lang="pl-PL" dirty="0"/>
              <a:t>systemów i potrzeb </a:t>
            </a:r>
            <a:r>
              <a:rPr lang="pl-PL" dirty="0" smtClean="0"/>
              <a:t>beneficjenta</a:t>
            </a:r>
            <a:r>
              <a:rPr lang="pl-PL" dirty="0"/>
              <a:t>.</a:t>
            </a:r>
            <a:endParaRPr lang="pl-PL" dirty="0" smtClean="0"/>
          </a:p>
          <a:p>
            <a:pPr algn="ctr"/>
            <a:r>
              <a:rPr lang="pl-PL" dirty="0"/>
              <a:t>O</a:t>
            </a:r>
            <a:r>
              <a:rPr lang="pl-PL" dirty="0" smtClean="0"/>
              <a:t>pracowanie </a:t>
            </a:r>
            <a:r>
              <a:rPr lang="pl-PL" dirty="0"/>
              <a:t>dokumentacji projektowej </a:t>
            </a:r>
            <a:r>
              <a:rPr lang="pl-PL" dirty="0" smtClean="0"/>
              <a:t>i </a:t>
            </a:r>
            <a:r>
              <a:rPr lang="pl-PL" dirty="0"/>
              <a:t>przetargowej. </a:t>
            </a:r>
            <a:endParaRPr lang="pl-PL" dirty="0" smtClean="0"/>
          </a:p>
          <a:p>
            <a:pPr algn="ctr"/>
            <a:r>
              <a:rPr lang="pl-PL" dirty="0" smtClean="0"/>
              <a:t>Przeprowadzenia </a:t>
            </a:r>
            <a:r>
              <a:rPr lang="pl-PL" dirty="0"/>
              <a:t>testowania </a:t>
            </a:r>
            <a:r>
              <a:rPr lang="pl-PL" dirty="0" smtClean="0"/>
              <a:t>zbudowanych </a:t>
            </a:r>
            <a:r>
              <a:rPr lang="pl-PL" dirty="0"/>
              <a:t>modułów oraz weryfikacji osiągniętych </a:t>
            </a:r>
            <a:endParaRPr lang="pl-PL" dirty="0" smtClean="0"/>
          </a:p>
          <a:p>
            <a:pPr algn="ctr"/>
            <a:r>
              <a:rPr lang="pl-PL" dirty="0" smtClean="0"/>
              <a:t>efektów wdrożenia.</a:t>
            </a:r>
          </a:p>
          <a:p>
            <a:pPr algn="ctr"/>
            <a:r>
              <a:rPr lang="pl-PL" dirty="0" smtClean="0"/>
              <a:t>Kierowanie projektem, nadzór nad realizacją</a:t>
            </a:r>
          </a:p>
          <a:p>
            <a:endParaRPr lang="pl-PL" dirty="0"/>
          </a:p>
          <a:p>
            <a:pPr algn="ctr"/>
            <a:r>
              <a:rPr lang="pl-PL" b="1" dirty="0" smtClean="0"/>
              <a:t>2017-09-01 do </a:t>
            </a:r>
            <a:r>
              <a:rPr lang="pl-PL" b="1" dirty="0"/>
              <a:t>2017-12-15</a:t>
            </a:r>
            <a:r>
              <a:rPr lang="pl-PL" b="1" dirty="0" smtClean="0"/>
              <a:t> </a:t>
            </a:r>
          </a:p>
          <a:p>
            <a:pPr algn="ctr"/>
            <a:endParaRPr lang="pl-PL" dirty="0" smtClean="0"/>
          </a:p>
          <a:p>
            <a:pPr algn="ctr"/>
            <a:r>
              <a:rPr lang="pl-PL" dirty="0" smtClean="0"/>
              <a:t>Zakup </a:t>
            </a:r>
            <a:r>
              <a:rPr lang="pl-PL" dirty="0"/>
              <a:t>sprzętu i </a:t>
            </a:r>
            <a:r>
              <a:rPr lang="pl-PL" dirty="0" smtClean="0"/>
              <a:t>oprogramowania</a:t>
            </a:r>
            <a:endParaRPr lang="pl-PL" dirty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827584" y="908720"/>
            <a:ext cx="7488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Harmonogram Zamówień publicznych </a:t>
            </a:r>
            <a:r>
              <a:rPr lang="pl-PL" sz="2000" dirty="0" err="1" smtClean="0"/>
              <a:t>cd</a:t>
            </a:r>
            <a:r>
              <a:rPr lang="pl-PL" sz="2000" dirty="0" smtClean="0"/>
              <a:t>.</a:t>
            </a:r>
          </a:p>
          <a:p>
            <a:pPr algn="ctr"/>
            <a:r>
              <a:rPr lang="pl-PL" sz="1200" dirty="0" smtClean="0"/>
              <a:t>(termin od ogłoszenia postępowania do planowanego dnia zakończenia realizacji)</a:t>
            </a:r>
            <a:endParaRPr lang="pl-PL" sz="12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696585" y="1916832"/>
            <a:ext cx="7749429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/>
              <a:t>2017-09-01 do 2018-12-15</a:t>
            </a:r>
          </a:p>
          <a:p>
            <a:pPr algn="ctr"/>
            <a:r>
              <a:rPr lang="pl-PL" dirty="0"/>
              <a:t> </a:t>
            </a:r>
          </a:p>
          <a:p>
            <a:pPr algn="ctr"/>
            <a:r>
              <a:rPr lang="pl-PL" dirty="0"/>
              <a:t>Dostosowanie istniejących modułów systemu  do nowych technologii baz danych</a:t>
            </a:r>
          </a:p>
          <a:p>
            <a:pPr algn="ctr"/>
            <a:endParaRPr lang="pl-PL" b="1" dirty="0"/>
          </a:p>
          <a:p>
            <a:pPr algn="ctr"/>
            <a:r>
              <a:rPr lang="pl-PL" b="1" dirty="0" smtClean="0"/>
              <a:t>2017-09-01 do 2018-12-15</a:t>
            </a:r>
          </a:p>
          <a:p>
            <a:pPr algn="ctr"/>
            <a:endParaRPr lang="pl-PL" dirty="0" smtClean="0"/>
          </a:p>
          <a:p>
            <a:pPr algn="ctr"/>
            <a:r>
              <a:rPr lang="pl-PL" dirty="0"/>
              <a:t>Budowa Modułu Techniki </a:t>
            </a:r>
            <a:r>
              <a:rPr lang="pl-PL" dirty="0" smtClean="0"/>
              <a:t>Lotniczej.</a:t>
            </a:r>
          </a:p>
          <a:p>
            <a:pPr algn="ctr">
              <a:buFont typeface="Arial" pitchFamily="34" charset="0"/>
              <a:buChar char="•"/>
            </a:pPr>
            <a:endParaRPr lang="pl-PL" dirty="0"/>
          </a:p>
          <a:p>
            <a:pPr algn="ctr"/>
            <a:r>
              <a:rPr lang="pl-PL" b="1" dirty="0" smtClean="0"/>
              <a:t>2018-09-01 do </a:t>
            </a:r>
            <a:r>
              <a:rPr lang="pl-PL" b="1" dirty="0"/>
              <a:t>2019-12-15</a:t>
            </a:r>
            <a:r>
              <a:rPr lang="pl-PL" b="1" dirty="0" smtClean="0"/>
              <a:t> </a:t>
            </a:r>
          </a:p>
          <a:p>
            <a:pPr algn="ctr"/>
            <a:endParaRPr lang="pl-PL" dirty="0" smtClean="0"/>
          </a:p>
          <a:p>
            <a:pPr algn="ctr"/>
            <a:r>
              <a:rPr lang="pl-PL" dirty="0"/>
              <a:t>Budowa M</a:t>
            </a:r>
            <a:r>
              <a:rPr lang="pl-PL" dirty="0" smtClean="0"/>
              <a:t>odułu </a:t>
            </a:r>
            <a:r>
              <a:rPr lang="pl-PL" dirty="0"/>
              <a:t>Koncesji i Zezwoleń oraz Modułu Żeglugi </a:t>
            </a:r>
            <a:r>
              <a:rPr lang="pl-PL" dirty="0" smtClean="0"/>
              <a:t>Powietrznej.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827584" y="908720"/>
            <a:ext cx="7488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Harmonogram Zamówień publicznych </a:t>
            </a:r>
            <a:r>
              <a:rPr lang="pl-PL" sz="2000" dirty="0" err="1" smtClean="0"/>
              <a:t>cd</a:t>
            </a:r>
            <a:r>
              <a:rPr lang="pl-PL" sz="2000" dirty="0" smtClean="0"/>
              <a:t>.</a:t>
            </a:r>
          </a:p>
          <a:p>
            <a:pPr algn="ctr"/>
            <a:r>
              <a:rPr lang="pl-PL" sz="1200" dirty="0" smtClean="0"/>
              <a:t>(termin od ogłoszenia postępowania do planowanego dnia zakończenia realizacji)</a:t>
            </a:r>
            <a:endParaRPr lang="pl-PL" sz="12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187624" y="1916832"/>
            <a:ext cx="6939849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="1" dirty="0" smtClean="0"/>
              <a:t>2019-09-01 do 2020-12-15</a:t>
            </a:r>
          </a:p>
          <a:p>
            <a:pPr algn="ctr"/>
            <a:r>
              <a:rPr lang="pl-PL" dirty="0" smtClean="0"/>
              <a:t> </a:t>
            </a:r>
          </a:p>
          <a:p>
            <a:pPr algn="ctr"/>
            <a:r>
              <a:rPr lang="pl-PL" dirty="0" smtClean="0"/>
              <a:t>Budowa Modułu Rejestru Lotnisk i Lądowisk.</a:t>
            </a:r>
          </a:p>
          <a:p>
            <a:pPr algn="ctr"/>
            <a:endParaRPr lang="pl-PL" dirty="0"/>
          </a:p>
          <a:p>
            <a:pPr algn="ctr"/>
            <a:r>
              <a:rPr lang="pl-PL" b="1" dirty="0" smtClean="0"/>
              <a:t>2019-09-01 do 2020-12-15</a:t>
            </a:r>
          </a:p>
          <a:p>
            <a:pPr algn="ctr"/>
            <a:r>
              <a:rPr lang="pl-PL" dirty="0" smtClean="0"/>
              <a:t> </a:t>
            </a:r>
          </a:p>
          <a:p>
            <a:pPr algn="ctr"/>
            <a:r>
              <a:rPr lang="pl-PL" dirty="0"/>
              <a:t>Budowa M</a:t>
            </a:r>
            <a:r>
              <a:rPr lang="pl-PL" dirty="0" smtClean="0"/>
              <a:t>odułu </a:t>
            </a:r>
            <a:r>
              <a:rPr lang="pl-PL" dirty="0"/>
              <a:t>Ochrony i Ułatwień w Lotnictwie Cywilnym </a:t>
            </a:r>
            <a:r>
              <a:rPr lang="pl-PL" dirty="0" smtClean="0"/>
              <a:t>.</a:t>
            </a:r>
          </a:p>
          <a:p>
            <a:pPr algn="ctr">
              <a:buFont typeface="Arial" pitchFamily="34" charset="0"/>
              <a:buChar char="•"/>
            </a:pPr>
            <a:endParaRPr lang="pl-PL" dirty="0"/>
          </a:p>
          <a:p>
            <a:pPr algn="ctr"/>
            <a:r>
              <a:rPr lang="pl-PL" b="1" dirty="0" smtClean="0"/>
              <a:t>2019-09-01 do 2020-12-15</a:t>
            </a:r>
          </a:p>
          <a:p>
            <a:pPr algn="ctr"/>
            <a:r>
              <a:rPr lang="pl-PL" dirty="0" smtClean="0"/>
              <a:t> </a:t>
            </a:r>
          </a:p>
          <a:p>
            <a:pPr algn="ctr"/>
            <a:r>
              <a:rPr lang="pl-PL" dirty="0" smtClean="0"/>
              <a:t>Budowa Modułu </a:t>
            </a:r>
            <a:r>
              <a:rPr lang="pl-PL" dirty="0"/>
              <a:t>Zarządzania  Bezpieczeństwem w Lotnictwie Cywilnym</a:t>
            </a:r>
            <a:r>
              <a:rPr lang="pl-PL" dirty="0" smtClean="0"/>
              <a:t>.</a:t>
            </a:r>
          </a:p>
          <a:p>
            <a:pPr algn="ctr">
              <a:buFont typeface="Arial" pitchFamily="34" charset="0"/>
              <a:buChar char="•"/>
            </a:pP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496819" y="1628800"/>
            <a:ext cx="1993239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800" b="1" dirty="0" smtClean="0"/>
              <a:t>Dziękujemy </a:t>
            </a:r>
          </a:p>
          <a:p>
            <a:pPr algn="ctr"/>
            <a:r>
              <a:rPr lang="pl-PL" sz="2800" b="1" dirty="0" smtClean="0"/>
              <a:t>za </a:t>
            </a:r>
          </a:p>
          <a:p>
            <a:pPr algn="ctr"/>
            <a:r>
              <a:rPr lang="pl-PL" sz="2800" b="1" dirty="0" smtClean="0"/>
              <a:t>uwagę</a:t>
            </a:r>
          </a:p>
          <a:p>
            <a:pPr algn="ctr"/>
            <a:endParaRPr lang="pl-PL" sz="2400" dirty="0" smtClean="0"/>
          </a:p>
          <a:p>
            <a:pPr algn="ctr"/>
            <a:endParaRPr lang="pl-PL" sz="2400" dirty="0"/>
          </a:p>
          <a:p>
            <a:pPr algn="ctr"/>
            <a:endParaRPr lang="pl-PL" sz="2400" dirty="0" smtClean="0"/>
          </a:p>
          <a:p>
            <a:pPr algn="ctr"/>
            <a:endParaRPr lang="pl-PL" sz="2400" dirty="0"/>
          </a:p>
          <a:p>
            <a:pPr algn="ctr"/>
            <a:endParaRPr lang="pl-PL" sz="2400" dirty="0"/>
          </a:p>
          <a:p>
            <a:pPr algn="ctr"/>
            <a:r>
              <a:rPr lang="pl-PL" sz="2400" b="1" dirty="0" smtClean="0"/>
              <a:t>Zapraszamy </a:t>
            </a:r>
          </a:p>
          <a:p>
            <a:pPr algn="ctr"/>
            <a:r>
              <a:rPr lang="pl-PL" sz="2400" b="1" dirty="0" smtClean="0"/>
              <a:t>do </a:t>
            </a:r>
          </a:p>
          <a:p>
            <a:pPr algn="ctr"/>
            <a:r>
              <a:rPr lang="pl-PL" sz="2400" b="1" dirty="0" smtClean="0"/>
              <a:t>dyskusji</a:t>
            </a:r>
            <a:endParaRPr lang="pl-PL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690291" y="2780928"/>
            <a:ext cx="75608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S</a:t>
            </a:r>
            <a:r>
              <a:rPr lang="pl-PL" dirty="0" smtClean="0"/>
              <a:t>ystem </a:t>
            </a:r>
            <a:r>
              <a:rPr lang="pl-PL" b="1" dirty="0" smtClean="0"/>
              <a:t>E</a:t>
            </a:r>
            <a:r>
              <a:rPr lang="pl-PL" dirty="0" smtClean="0"/>
              <a:t>lektronicznego </a:t>
            </a:r>
            <a:r>
              <a:rPr lang="pl-PL" b="1" dirty="0" smtClean="0"/>
              <a:t>O</a:t>
            </a:r>
            <a:r>
              <a:rPr lang="pl-PL" dirty="0" smtClean="0"/>
              <a:t>biegu </a:t>
            </a:r>
            <a:r>
              <a:rPr lang="pl-PL" b="1" dirty="0" smtClean="0"/>
              <a:t>D</a:t>
            </a:r>
            <a:r>
              <a:rPr lang="pl-PL" dirty="0" smtClean="0"/>
              <a:t>okumentów realizujący funkcje elektronicznego zarządzania dokumentacją i przebiegiem spraw w Urzędzie.</a:t>
            </a:r>
          </a:p>
          <a:p>
            <a:pPr algn="ctr"/>
            <a:endParaRPr lang="pl-PL" dirty="0"/>
          </a:p>
          <a:p>
            <a:pPr algn="ctr"/>
            <a:r>
              <a:rPr lang="pl-PL" dirty="0" smtClean="0"/>
              <a:t>System powstał jako kolejny moduł ZSI jednak bardzo szybko objął swym oddziaływaniem znacznie większy obszar działalności Urzędu i ewoluował </a:t>
            </a:r>
            <a:br>
              <a:rPr lang="pl-PL" dirty="0" smtClean="0"/>
            </a:br>
            <a:r>
              <a:rPr lang="pl-PL" dirty="0" smtClean="0"/>
              <a:t>do roli autonomicznego systemu informatycznego.</a:t>
            </a:r>
          </a:p>
          <a:p>
            <a:pPr algn="ctr"/>
            <a:endParaRPr lang="pl-PL" dirty="0"/>
          </a:p>
          <a:p>
            <a:pPr algn="ctr"/>
            <a:r>
              <a:rPr lang="pl-PL" dirty="0" smtClean="0"/>
              <a:t>Dziś jest dojrzałym narzędziem obejmującym cały obieg dokumentów w ULC.</a:t>
            </a:r>
          </a:p>
          <a:p>
            <a:pPr algn="ctr"/>
            <a:endParaRPr lang="pl-PL" dirty="0"/>
          </a:p>
          <a:p>
            <a:pPr algn="ctr"/>
            <a:r>
              <a:rPr lang="pl-PL" dirty="0" smtClean="0"/>
              <a:t>ZSI i SEOD posiadają wspólne interfejsy wymiany danych.</a:t>
            </a:r>
            <a:endParaRPr lang="pl-PL" dirty="0"/>
          </a:p>
        </p:txBody>
      </p:sp>
      <p:sp>
        <p:nvSpPr>
          <p:cNvPr id="6" name="pole tekstowe 5"/>
          <p:cNvSpPr txBox="1"/>
          <p:nvPr/>
        </p:nvSpPr>
        <p:spPr>
          <a:xfrm>
            <a:off x="3923927" y="2054058"/>
            <a:ext cx="10935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200" dirty="0" smtClean="0"/>
              <a:t>SEOD</a:t>
            </a:r>
            <a:endParaRPr lang="pl-PL" sz="32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1043608" y="1268760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Zintegrowany System Informatyczny</a:t>
            </a:r>
            <a:endParaRPr lang="pl-PL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1047208" y="2230180"/>
            <a:ext cx="69127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dirty="0" smtClean="0"/>
              <a:t>ZSI obejmuje niewielki obszar działalności Urzędu Lotnictwa Cywilnego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Pozostałe obszary korzystają z niekompatybilnych rozwiązań </a:t>
            </a:r>
            <a:br>
              <a:rPr lang="pl-PL" dirty="0" smtClean="0"/>
            </a:br>
            <a:r>
              <a:rPr lang="pl-PL" dirty="0" smtClean="0"/>
              <a:t>  budowanych spontanicznie mikrosystemów </a:t>
            </a:r>
            <a:br>
              <a:rPr lang="pl-PL" dirty="0" smtClean="0"/>
            </a:br>
            <a:r>
              <a:rPr lang="pl-PL" dirty="0" smtClean="0"/>
              <a:t>  lub pozbawione są rozwiązań informatycznych w ogóle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Wielokrotne wprowadzanie tych samych danych do wielu systemów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Brak </a:t>
            </a:r>
            <a:r>
              <a:rPr lang="pl-PL" dirty="0" err="1"/>
              <a:t>interoperacyjności</a:t>
            </a:r>
            <a:r>
              <a:rPr lang="pl-PL" dirty="0"/>
              <a:t> systemów </a:t>
            </a:r>
            <a:r>
              <a:rPr lang="pl-PL" dirty="0" smtClean="0"/>
              <a:t>informacyjnych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/>
              <a:t>Nieefektywna alokacja zasobów </a:t>
            </a:r>
            <a:r>
              <a:rPr lang="pl-PL" dirty="0" smtClean="0"/>
              <a:t>Urzędu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Brak kanału </a:t>
            </a:r>
            <a:r>
              <a:rPr lang="pl-PL" dirty="0"/>
              <a:t>komunikacji elektronicznej</a:t>
            </a:r>
          </a:p>
          <a:p>
            <a:endParaRPr lang="pl-PL" b="1" dirty="0"/>
          </a:p>
          <a:p>
            <a:endParaRPr lang="pl-PL" b="1" dirty="0"/>
          </a:p>
        </p:txBody>
      </p:sp>
      <p:sp>
        <p:nvSpPr>
          <p:cNvPr id="5" name="pole tekstowe 4"/>
          <p:cNvSpPr txBox="1"/>
          <p:nvPr/>
        </p:nvSpPr>
        <p:spPr>
          <a:xfrm>
            <a:off x="2356775" y="1860848"/>
            <a:ext cx="4065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Stan obecny – zdiagnozowane problemy:</a:t>
            </a:r>
            <a:endParaRPr lang="pl-PL" b="1" dirty="0"/>
          </a:p>
        </p:txBody>
      </p:sp>
      <p:sp>
        <p:nvSpPr>
          <p:cNvPr id="6" name="pole tekstowe 5"/>
          <p:cNvSpPr txBox="1"/>
          <p:nvPr/>
        </p:nvSpPr>
        <p:spPr>
          <a:xfrm>
            <a:off x="1043608" y="1268760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Zintegrowany System Informatyczny</a:t>
            </a:r>
            <a:endParaRPr lang="pl-PL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115615" y="1169166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Główne cele wdrożenia projektu</a:t>
            </a:r>
            <a:endParaRPr lang="pl-PL" sz="32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475655" y="2181779"/>
            <a:ext cx="64087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/>
              <a:t>Celem bezpośrednim </a:t>
            </a:r>
            <a:r>
              <a:rPr lang="pl-PL" sz="2000" dirty="0"/>
              <a:t>projektu jest budowa zintegrowanej infrastruktury teleinformatycznej </a:t>
            </a:r>
            <a:r>
              <a:rPr lang="pl-PL" sz="2000" dirty="0" smtClean="0"/>
              <a:t>stanowiącej platformę dla </a:t>
            </a:r>
            <a:r>
              <a:rPr lang="pl-PL" sz="2000" dirty="0"/>
              <a:t>świadczenia przez ULC elektronicznych usług publicznych</a:t>
            </a:r>
          </a:p>
          <a:p>
            <a:pPr lvl="0">
              <a:buFont typeface="Arial" pitchFamily="34" charset="0"/>
              <a:buChar char="•"/>
            </a:pPr>
            <a:endParaRPr lang="pl-PL" sz="2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1475656" y="3933056"/>
            <a:ext cx="684076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/>
              <a:t>Celem nadrzędnym </a:t>
            </a:r>
            <a:r>
              <a:rPr lang="pl-PL" sz="2000" dirty="0"/>
              <a:t>projektu jest zwiększenie liczby obywateli korzystających </a:t>
            </a:r>
            <a:r>
              <a:rPr lang="pl-PL" sz="2000" dirty="0" smtClean="0"/>
              <a:t>z </a:t>
            </a:r>
            <a:r>
              <a:rPr lang="pl-PL" sz="2000" dirty="0"/>
              <a:t>elektronicznych </a:t>
            </a:r>
            <a:r>
              <a:rPr lang="pl-PL" sz="2000" dirty="0" smtClean="0"/>
              <a:t>usług </a:t>
            </a:r>
            <a:r>
              <a:rPr lang="pl-PL" sz="2000" dirty="0"/>
              <a:t>publicznych oraz </a:t>
            </a:r>
            <a:r>
              <a:rPr lang="pl-PL" sz="2000" dirty="0" smtClean="0"/>
              <a:t>budowa i </a:t>
            </a:r>
            <a:r>
              <a:rPr lang="pl-PL" sz="2000" dirty="0"/>
              <a:t>promocja społeczeństwa informacyjnego w Polsce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203848" y="836712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 smtClean="0"/>
              <a:t>Cele Projektu</a:t>
            </a:r>
            <a:endParaRPr lang="pl-PL" sz="32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755577" y="1700808"/>
            <a:ext cx="734481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pl-PL" dirty="0"/>
              <a:t>Stworzenie lepszych warunków funkcjonowania podmiotów gospodarczych 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smtClean="0"/>
              <a:t>  w </a:t>
            </a:r>
            <a:r>
              <a:rPr lang="pl-PL" dirty="0"/>
              <a:t>branży lotnictwa </a:t>
            </a:r>
            <a:r>
              <a:rPr lang="pl-PL" dirty="0" smtClean="0"/>
              <a:t>cywilnego</a:t>
            </a:r>
            <a:br>
              <a:rPr lang="pl-PL" dirty="0" smtClean="0"/>
            </a:br>
            <a:endParaRPr lang="pl-PL" dirty="0"/>
          </a:p>
          <a:p>
            <a:pPr lvl="0">
              <a:buFont typeface="Arial" pitchFamily="34" charset="0"/>
              <a:buChar char="•"/>
            </a:pPr>
            <a:r>
              <a:rPr lang="pl-PL" dirty="0"/>
              <a:t>Wzrost konkurencyjności przedsiębiorstw w branży lotnictwa </a:t>
            </a:r>
            <a:r>
              <a:rPr lang="pl-PL" dirty="0" smtClean="0"/>
              <a:t>cywilnego</a:t>
            </a:r>
            <a:br>
              <a:rPr lang="pl-PL" dirty="0" smtClean="0"/>
            </a:br>
            <a:endParaRPr lang="pl-PL" dirty="0"/>
          </a:p>
          <a:p>
            <a:pPr lvl="0">
              <a:buFont typeface="Arial" pitchFamily="34" charset="0"/>
              <a:buChar char="•"/>
            </a:pPr>
            <a:r>
              <a:rPr lang="pl-PL" dirty="0"/>
              <a:t>Zapewnienie sprawnej komunikacji i wymiany informacji pomiędzy 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smtClean="0"/>
              <a:t>  podmiotami </a:t>
            </a:r>
            <a:r>
              <a:rPr lang="pl-PL" dirty="0"/>
              <a:t>gospodarczymi funkcjonującymi w sektorze lotniczym a </a:t>
            </a:r>
            <a:r>
              <a:rPr lang="pl-PL" dirty="0" smtClean="0"/>
              <a:t>ULC</a:t>
            </a:r>
            <a:br>
              <a:rPr lang="pl-PL" dirty="0" smtClean="0"/>
            </a:br>
            <a:endParaRPr lang="pl-PL" dirty="0"/>
          </a:p>
          <a:p>
            <a:pPr lvl="0">
              <a:buFont typeface="Arial" pitchFamily="34" charset="0"/>
              <a:buChar char="•"/>
            </a:pPr>
            <a:r>
              <a:rPr lang="pl-PL" dirty="0"/>
              <a:t>Dostęp obywateli do zasobów informacyjnych </a:t>
            </a:r>
            <a:r>
              <a:rPr lang="pl-PL" dirty="0" smtClean="0"/>
              <a:t>ULC</a:t>
            </a:r>
            <a:br>
              <a:rPr lang="pl-PL" dirty="0" smtClean="0"/>
            </a:br>
            <a:endParaRPr lang="pl-PL" dirty="0"/>
          </a:p>
          <a:p>
            <a:pPr lvl="0">
              <a:buFont typeface="Arial" pitchFamily="34" charset="0"/>
              <a:buChar char="•"/>
            </a:pPr>
            <a:r>
              <a:rPr lang="pl-PL" dirty="0"/>
              <a:t>Przebudowa zaplecza administracji publicznej - rozwój społeczeństwa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  informacyjnego</a:t>
            </a:r>
            <a:br>
              <a:rPr lang="pl-PL" dirty="0" smtClean="0"/>
            </a:br>
            <a:endParaRPr lang="pl-PL" dirty="0"/>
          </a:p>
          <a:p>
            <a:pPr lvl="0">
              <a:buFont typeface="Arial" pitchFamily="34" charset="0"/>
              <a:buChar char="•"/>
            </a:pPr>
            <a:r>
              <a:rPr lang="pl-PL" dirty="0"/>
              <a:t>Optymalizacja pracy </a:t>
            </a:r>
            <a:r>
              <a:rPr lang="pl-PL" dirty="0" smtClean="0"/>
              <a:t>ULC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755576" y="1268760"/>
            <a:ext cx="763284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/>
              <a:t>Cele Projektu</a:t>
            </a:r>
          </a:p>
          <a:p>
            <a:pPr algn="ctr"/>
            <a:r>
              <a:rPr lang="pl-PL" sz="3200" b="1" dirty="0" smtClean="0"/>
              <a:t> </a:t>
            </a:r>
          </a:p>
          <a:p>
            <a:r>
              <a:rPr lang="pl-PL" b="1" dirty="0"/>
              <a:t>B</a:t>
            </a:r>
            <a:r>
              <a:rPr lang="pl-PL" b="1" dirty="0" smtClean="0"/>
              <a:t>udowa rejestrów publicznych:</a:t>
            </a:r>
            <a:endParaRPr lang="pl-PL" b="1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187624" y="2780928"/>
            <a:ext cx="552443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dirty="0"/>
              <a:t>Rejestr statków </a:t>
            </a:r>
            <a:r>
              <a:rPr lang="pl-PL" dirty="0" smtClean="0"/>
              <a:t>powietrznych</a:t>
            </a:r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/>
              <a:t>rejestr Skarg i Wniosków Komisji Ochrony Praw </a:t>
            </a:r>
            <a:r>
              <a:rPr lang="pl-PL" dirty="0" smtClean="0"/>
              <a:t>Pasażera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Rejestr Lotniczych </a:t>
            </a:r>
            <a:r>
              <a:rPr lang="pl-PL" dirty="0"/>
              <a:t>Urządzeń </a:t>
            </a:r>
            <a:r>
              <a:rPr lang="pl-PL" dirty="0" smtClean="0"/>
              <a:t>Naziemnych</a:t>
            </a:r>
          </a:p>
          <a:p>
            <a:pPr>
              <a:buFont typeface="Arial" pitchFamily="34" charset="0"/>
              <a:buChar char="•"/>
            </a:pPr>
            <a:endParaRPr lang="pl-PL" dirty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Rejestr </a:t>
            </a:r>
            <a:r>
              <a:rPr lang="pl-PL" dirty="0"/>
              <a:t>Lotnisk i Lądowisk</a:t>
            </a:r>
            <a:endParaRPr lang="pl-PL" dirty="0" smtClean="0"/>
          </a:p>
          <a:p>
            <a:pPr>
              <a:buFont typeface="Arial" pitchFamily="34" charset="0"/>
              <a:buChar char="•"/>
            </a:pP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/>
              <a:t>Rejestr Radioodbiorników Ratowniczych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Niestandardowy 1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2836</TotalTime>
  <Words>1730</Words>
  <Application>Microsoft Office PowerPoint</Application>
  <PresentationFormat>Pokaz na ekranie (4:3)</PresentationFormat>
  <Paragraphs>563</Paragraphs>
  <Slides>47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47</vt:i4>
      </vt:variant>
    </vt:vector>
  </HeadingPairs>
  <TitlesOfParts>
    <vt:vector size="48" baseType="lpstr">
      <vt:lpstr>Motyw pakietu Office</vt:lpstr>
      <vt:lpstr>Doskonalenie i rozbudowa Zintegrowanego Systemu Informatycznego Urzędu Lotnictwa Cywilnego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Doskonalenie i rozbudowa Zintegrowanego Systemu Informatycznego</dc:title>
  <dc:creator>adaro</dc:creator>
  <cp:lastModifiedBy>Rosiński Adam</cp:lastModifiedBy>
  <cp:revision>123</cp:revision>
  <cp:lastPrinted>2016-12-27T15:39:41Z</cp:lastPrinted>
  <dcterms:created xsi:type="dcterms:W3CDTF">2016-12-25T11:10:11Z</dcterms:created>
  <dcterms:modified xsi:type="dcterms:W3CDTF">2016-12-28T11:38:42Z</dcterms:modified>
</cp:coreProperties>
</file>